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handoutMasterIdLst>
    <p:handoutMasterId r:id="rId25"/>
  </p:handoutMasterIdLst>
  <p:sldIdLst>
    <p:sldId id="256" r:id="rId2"/>
    <p:sldId id="257" r:id="rId3"/>
    <p:sldId id="287" r:id="rId4"/>
    <p:sldId id="313" r:id="rId5"/>
    <p:sldId id="296" r:id="rId6"/>
    <p:sldId id="298" r:id="rId7"/>
    <p:sldId id="299" r:id="rId8"/>
    <p:sldId id="314" r:id="rId9"/>
    <p:sldId id="300" r:id="rId10"/>
    <p:sldId id="301" r:id="rId11"/>
    <p:sldId id="302" r:id="rId12"/>
    <p:sldId id="303" r:id="rId13"/>
    <p:sldId id="304" r:id="rId14"/>
    <p:sldId id="305" r:id="rId15"/>
    <p:sldId id="307" r:id="rId16"/>
    <p:sldId id="306" r:id="rId17"/>
    <p:sldId id="308" r:id="rId18"/>
    <p:sldId id="309" r:id="rId19"/>
    <p:sldId id="310" r:id="rId20"/>
    <p:sldId id="315" r:id="rId21"/>
    <p:sldId id="312" r:id="rId22"/>
    <p:sldId id="29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522" autoAdjust="0"/>
    <p:restoredTop sz="86425" autoAdjust="0"/>
  </p:normalViewPr>
  <p:slideViewPr>
    <p:cSldViewPr snapToGrid="0">
      <p:cViewPr varScale="1">
        <p:scale>
          <a:sx n="86" d="100"/>
          <a:sy n="86" d="100"/>
        </p:scale>
        <p:origin x="420" y="96"/>
      </p:cViewPr>
      <p:guideLst>
        <p:guide orient="horz" pos="2160"/>
        <p:guide pos="2880"/>
      </p:guideLst>
    </p:cSldViewPr>
  </p:slideViewPr>
  <p:outlineViewPr>
    <p:cViewPr>
      <p:scale>
        <a:sx n="66" d="100"/>
        <a:sy n="66" d="100"/>
      </p:scale>
      <p:origin x="0" y="-259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0" d="100"/>
          <a:sy n="70" d="100"/>
        </p:scale>
        <p:origin x="276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2493509-B094-4378-B244-D3331B10BD6D}" type="datetimeFigureOut">
              <a:rPr lang="en-US" smtClean="0"/>
              <a:t>5/4/2020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E3189EE-676D-4A7F-B6C9-32D9CBAFCEC4}" type="slidenum">
              <a:rPr lang="en-US" smtClean="0"/>
              <a:t>‹#›</a:t>
            </a:fld>
            <a:endParaRPr lang="en-US" dirty="0"/>
          </a:p>
        </p:txBody>
      </p:sp>
    </p:spTree>
    <p:extLst>
      <p:ext uri="{BB962C8B-B14F-4D97-AF65-F5344CB8AC3E}">
        <p14:creationId xmlns:p14="http://schemas.microsoft.com/office/powerpoint/2010/main" val="2791701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FEBF36-11F7-45FE-9875-B3383F4D45B9}" type="datetimeFigureOut">
              <a:rPr lang="en-US" smtClean="0"/>
              <a:t>5/4/2020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EBB995-0DC1-49D1-B151-780AB5CCAE55}" type="slidenum">
              <a:rPr lang="en-US" smtClean="0"/>
              <a:t>‹#›</a:t>
            </a:fld>
            <a:endParaRPr lang="en-US" dirty="0"/>
          </a:p>
        </p:txBody>
      </p:sp>
    </p:spTree>
    <p:extLst>
      <p:ext uri="{BB962C8B-B14F-4D97-AF65-F5344CB8AC3E}">
        <p14:creationId xmlns:p14="http://schemas.microsoft.com/office/powerpoint/2010/main" val="1659279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EBB995-0DC1-49D1-B151-780AB5CCAE55}" type="slidenum">
              <a:rPr lang="en-US" smtClean="0"/>
              <a:t>1</a:t>
            </a:fld>
            <a:endParaRPr lang="en-US" dirty="0"/>
          </a:p>
        </p:txBody>
      </p:sp>
    </p:spTree>
    <p:extLst>
      <p:ext uri="{BB962C8B-B14F-4D97-AF65-F5344CB8AC3E}">
        <p14:creationId xmlns:p14="http://schemas.microsoft.com/office/powerpoint/2010/main" val="3722114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pPr/>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85413E4E-EA8F-41EA-8DCC-C568C54249DA}" type="datetime1">
              <a:rPr lang="en-US" smtClean="0"/>
              <a:t>5/4/2020</a:t>
            </a:fld>
            <a:endParaRPr lang="en-US" dirty="0"/>
          </a:p>
        </p:txBody>
      </p:sp>
    </p:spTree>
    <p:extLst>
      <p:ext uri="{BB962C8B-B14F-4D97-AF65-F5344CB8AC3E}">
        <p14:creationId xmlns:p14="http://schemas.microsoft.com/office/powerpoint/2010/main" val="40742078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4C924E44-1BB6-4C7E-AECD-EFEF8934FC93}" type="datetime1">
              <a:rPr lang="en-US" smtClean="0"/>
              <a:t>5/4/2020</a:t>
            </a:fld>
            <a:endParaRPr lang="en-US" dirty="0"/>
          </a:p>
        </p:txBody>
      </p:sp>
    </p:spTree>
    <p:extLst>
      <p:ext uri="{BB962C8B-B14F-4D97-AF65-F5344CB8AC3E}">
        <p14:creationId xmlns:p14="http://schemas.microsoft.com/office/powerpoint/2010/main" val="1796268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55D8EC36-6F13-41B1-9D72-F4729DA506B4}" type="datetime1">
              <a:rPr lang="en-US" smtClean="0"/>
              <a:t>5/4/2020</a:t>
            </a:fld>
            <a:endParaRPr lang="en-US" dirty="0"/>
          </a:p>
        </p:txBody>
      </p:sp>
    </p:spTree>
    <p:extLst>
      <p:ext uri="{BB962C8B-B14F-4D97-AF65-F5344CB8AC3E}">
        <p14:creationId xmlns:p14="http://schemas.microsoft.com/office/powerpoint/2010/main" val="1586357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baseline="0"/>
            </a:lvl1pPr>
            <a:lvl2pPr>
              <a:defRPr sz="2400" baseline="0"/>
            </a:lvl2pPr>
            <a:lvl3pPr>
              <a:defRPr sz="2400" baseline="0"/>
            </a:lvl3pPr>
            <a:lvl4pPr>
              <a:defRPr sz="2400" baseline="0"/>
            </a:lvl4pPr>
            <a:lvl5pPr>
              <a:defRPr sz="24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9ADE2CDB-71F7-4ED5-98A3-F83F96785E7E}" type="datetime1">
              <a:rPr lang="en-US" smtClean="0"/>
              <a:t>5/4/2020</a:t>
            </a:fld>
            <a:endParaRPr lang="en-US" dirty="0"/>
          </a:p>
        </p:txBody>
      </p:sp>
    </p:spTree>
    <p:extLst>
      <p:ext uri="{BB962C8B-B14F-4D97-AF65-F5344CB8AC3E}">
        <p14:creationId xmlns:p14="http://schemas.microsoft.com/office/powerpoint/2010/main" val="3028413531"/>
      </p:ext>
    </p:extLst>
  </p:cSld>
  <p:clrMapOvr>
    <a:masterClrMapping/>
  </p:clrMapOvr>
  <p:transition advTm="20000"/>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0C37D9FE-A01B-4B35-997A-C56067B2ED10}" type="datetime1">
              <a:rPr lang="en-US" smtClean="0"/>
              <a:t>5/4/2020</a:t>
            </a:fld>
            <a:endParaRPr lang="en-US" dirty="0"/>
          </a:p>
        </p:txBody>
      </p:sp>
    </p:spTree>
    <p:extLst>
      <p:ext uri="{BB962C8B-B14F-4D97-AF65-F5344CB8AC3E}">
        <p14:creationId xmlns:p14="http://schemas.microsoft.com/office/powerpoint/2010/main" val="1725055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7"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4CBFF628-90CE-4078-8E8A-FFE4BC744CC8}" type="datetime1">
              <a:rPr lang="en-US" smtClean="0"/>
              <a:t>5/4/2020</a:t>
            </a:fld>
            <a:endParaRPr lang="en-US" dirty="0"/>
          </a:p>
        </p:txBody>
      </p:sp>
    </p:spTree>
    <p:extLst>
      <p:ext uri="{BB962C8B-B14F-4D97-AF65-F5344CB8AC3E}">
        <p14:creationId xmlns:p14="http://schemas.microsoft.com/office/powerpoint/2010/main" val="2069006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8"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9"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2AA758C1-FFDE-4C57-9E9F-CD6947FF6949}" type="datetime1">
              <a:rPr lang="en-US" smtClean="0"/>
              <a:t>5/4/2020</a:t>
            </a:fld>
            <a:endParaRPr lang="en-US" dirty="0"/>
          </a:p>
        </p:txBody>
      </p:sp>
    </p:spTree>
    <p:extLst>
      <p:ext uri="{BB962C8B-B14F-4D97-AF65-F5344CB8AC3E}">
        <p14:creationId xmlns:p14="http://schemas.microsoft.com/office/powerpoint/2010/main" val="337886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4"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5" name="Date Placeholder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C6CA874A-D1F6-49C3-A4CA-2BAC55FE71B2}" type="datetime1">
              <a:rPr lang="en-US" smtClean="0"/>
              <a:t>5/4/2020</a:t>
            </a:fld>
            <a:endParaRPr lang="en-US" dirty="0"/>
          </a:p>
        </p:txBody>
      </p:sp>
    </p:spTree>
    <p:extLst>
      <p:ext uri="{BB962C8B-B14F-4D97-AF65-F5344CB8AC3E}">
        <p14:creationId xmlns:p14="http://schemas.microsoft.com/office/powerpoint/2010/main" val="1616173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3"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4"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F6398B63-3782-4C98-B9EC-990CF5CE33F4}" type="datetime1">
              <a:rPr lang="en-US" smtClean="0"/>
              <a:t>5/4/2020</a:t>
            </a:fld>
            <a:endParaRPr lang="en-US" dirty="0"/>
          </a:p>
        </p:txBody>
      </p:sp>
    </p:spTree>
    <p:extLst>
      <p:ext uri="{BB962C8B-B14F-4D97-AF65-F5344CB8AC3E}">
        <p14:creationId xmlns:p14="http://schemas.microsoft.com/office/powerpoint/2010/main" val="1207701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7"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3A7514CD-34C2-4407-B841-A366EDA5CA7B}" type="datetime1">
              <a:rPr lang="en-US" smtClean="0"/>
              <a:t>5/4/2020</a:t>
            </a:fld>
            <a:endParaRPr lang="en-US" dirty="0"/>
          </a:p>
        </p:txBody>
      </p:sp>
    </p:spTree>
    <p:extLst>
      <p:ext uri="{BB962C8B-B14F-4D97-AF65-F5344CB8AC3E}">
        <p14:creationId xmlns:p14="http://schemas.microsoft.com/office/powerpoint/2010/main" val="2438431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7"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A25D1920-90F7-439F-BED6-FDDE4456AAEB}" type="datetime1">
              <a:rPr lang="en-US" smtClean="0"/>
              <a:t>5/4/2020</a:t>
            </a:fld>
            <a:endParaRPr lang="en-US" dirty="0"/>
          </a:p>
        </p:txBody>
      </p:sp>
    </p:spTree>
    <p:extLst>
      <p:ext uri="{BB962C8B-B14F-4D97-AF65-F5344CB8AC3E}">
        <p14:creationId xmlns:p14="http://schemas.microsoft.com/office/powerpoint/2010/main" val="10834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7990" y="609600"/>
            <a:ext cx="8323706" cy="9292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67990" y="1538868"/>
            <a:ext cx="8323706" cy="48395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921189" y="6526767"/>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lvl1pPr>
          </a:lstStyle>
          <a:p>
            <a:fld id="{12427C9C-83A2-4F56-ACC9-22B05484EC3A}" type="slidenum">
              <a:rPr lang="en-US" smtClean="0"/>
              <a:t>‹#›</a:t>
            </a:fld>
            <a:endParaRPr lang="en-US" dirty="0"/>
          </a:p>
        </p:txBody>
      </p:sp>
      <p:pic>
        <p:nvPicPr>
          <p:cNvPr id="11" name="Picture 10" descr="OlshanLandscape-TOP.tif"/>
          <p:cNvPicPr>
            <a:picLocks noChangeAspect="1"/>
          </p:cNvPicPr>
          <p:nvPr/>
        </p:nvPicPr>
        <p:blipFill>
          <a:blip r:embed="rId13" cstate="print"/>
          <a:stretch>
            <a:fillRect/>
          </a:stretch>
        </p:blipFill>
        <p:spPr>
          <a:xfrm>
            <a:off x="462096" y="359413"/>
            <a:ext cx="8229600" cy="252984"/>
          </a:xfrm>
          <a:prstGeom prst="rect">
            <a:avLst/>
          </a:prstGeom>
        </p:spPr>
      </p:pic>
      <p:pic>
        <p:nvPicPr>
          <p:cNvPr id="12" name="Picture 11" descr="OlshanLandscape-BOT.tif"/>
          <p:cNvPicPr>
            <a:picLocks noChangeAspect="1"/>
          </p:cNvPicPr>
          <p:nvPr/>
        </p:nvPicPr>
        <p:blipFill>
          <a:blip r:embed="rId14" cstate="print"/>
          <a:stretch>
            <a:fillRect/>
          </a:stretch>
        </p:blipFill>
        <p:spPr>
          <a:xfrm>
            <a:off x="367990" y="6378436"/>
            <a:ext cx="8343619" cy="148331"/>
          </a:xfrm>
          <a:prstGeom prst="rect">
            <a:avLst/>
          </a:prstGeom>
        </p:spPr>
      </p:pic>
      <p:sp>
        <p:nvSpPr>
          <p:cNvPr id="7" name="DocID"/>
          <p:cNvSpPr txBox="1"/>
          <p:nvPr userDrawn="1"/>
        </p:nvSpPr>
        <p:spPr>
          <a:xfrm>
            <a:off x="278781" y="6574565"/>
            <a:ext cx="1884556" cy="184666"/>
          </a:xfrm>
          <a:prstGeom prst="rect">
            <a:avLst/>
          </a:prstGeom>
          <a:noFill/>
        </p:spPr>
        <p:txBody>
          <a:bodyPr vert="horz" wrap="square" rtlCol="0">
            <a:spAutoFit/>
          </a:bodyPr>
          <a:lstStyle/>
          <a:p>
            <a:r>
              <a:rPr lang="en-US" sz="600" dirty="0" smtClean="0">
                <a:latin typeface="Times New Roman" panose="02020603050405020304" pitchFamily="18" charset="0"/>
              </a:rPr>
              <a:t>5363026-2</a:t>
            </a:r>
            <a:endParaRPr lang="en-US" sz="600" dirty="0">
              <a:latin typeface="Times New Roman" panose="02020603050405020304" pitchFamily="18" charset="0"/>
            </a:endParaRPr>
          </a:p>
        </p:txBody>
      </p:sp>
    </p:spTree>
    <p:extLst>
      <p:ext uri="{BB962C8B-B14F-4D97-AF65-F5344CB8AC3E}">
        <p14:creationId xmlns:p14="http://schemas.microsoft.com/office/powerpoint/2010/main" val="4191517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marL="0" indent="0" algn="l" rtl="0" eaLnBrk="1" fontAlgn="base" hangingPunct="1">
        <a:spcBef>
          <a:spcPct val="0"/>
        </a:spcBef>
        <a:spcAft>
          <a:spcPct val="0"/>
        </a:spcAft>
        <a:defRPr sz="2800" b="1" baseline="0">
          <a:solidFill>
            <a:srgbClr val="007C85"/>
          </a:solidFill>
          <a:latin typeface="Calibri" pitchFamily="34" charset="0"/>
          <a:ea typeface="+mj-ea"/>
          <a:cs typeface="+mj-cs"/>
        </a:defRPr>
      </a:lvl1pPr>
      <a:lvl2pPr algn="ctr" rtl="0" eaLnBrk="1" fontAlgn="base" hangingPunct="1">
        <a:spcBef>
          <a:spcPct val="0"/>
        </a:spcBef>
        <a:spcAft>
          <a:spcPct val="0"/>
        </a:spcAft>
        <a:defRPr sz="3300">
          <a:solidFill>
            <a:schemeClr val="tx2"/>
          </a:solidFill>
          <a:latin typeface="Times New Roman" pitchFamily="18" charset="0"/>
        </a:defRPr>
      </a:lvl2pPr>
      <a:lvl3pPr algn="ctr" rtl="0" eaLnBrk="1" fontAlgn="base" hangingPunct="1">
        <a:spcBef>
          <a:spcPct val="0"/>
        </a:spcBef>
        <a:spcAft>
          <a:spcPct val="0"/>
        </a:spcAft>
        <a:defRPr sz="3300">
          <a:solidFill>
            <a:schemeClr val="tx2"/>
          </a:solidFill>
          <a:latin typeface="Times New Roman" pitchFamily="18" charset="0"/>
        </a:defRPr>
      </a:lvl3pPr>
      <a:lvl4pPr algn="ctr" rtl="0" eaLnBrk="1" fontAlgn="base" hangingPunct="1">
        <a:spcBef>
          <a:spcPct val="0"/>
        </a:spcBef>
        <a:spcAft>
          <a:spcPct val="0"/>
        </a:spcAft>
        <a:defRPr sz="3300">
          <a:solidFill>
            <a:schemeClr val="tx2"/>
          </a:solidFill>
          <a:latin typeface="Times New Roman" pitchFamily="18" charset="0"/>
        </a:defRPr>
      </a:lvl4pPr>
      <a:lvl5pPr algn="ctr" rtl="0" eaLnBrk="1" fontAlgn="base" hangingPunct="1">
        <a:spcBef>
          <a:spcPct val="0"/>
        </a:spcBef>
        <a:spcAft>
          <a:spcPct val="0"/>
        </a:spcAft>
        <a:defRPr sz="3300">
          <a:solidFill>
            <a:schemeClr val="tx2"/>
          </a:solidFill>
          <a:latin typeface="Times New Roman" pitchFamily="18" charset="0"/>
        </a:defRPr>
      </a:lvl5pPr>
      <a:lvl6pPr marL="342900" algn="ctr" rtl="0" eaLnBrk="1" fontAlgn="base" hangingPunct="1">
        <a:spcBef>
          <a:spcPct val="0"/>
        </a:spcBef>
        <a:spcAft>
          <a:spcPct val="0"/>
        </a:spcAft>
        <a:defRPr sz="3300">
          <a:solidFill>
            <a:schemeClr val="tx2"/>
          </a:solidFill>
          <a:latin typeface="Times New Roman" pitchFamily="18" charset="0"/>
        </a:defRPr>
      </a:lvl6pPr>
      <a:lvl7pPr marL="685800" algn="ctr" rtl="0" eaLnBrk="1" fontAlgn="base" hangingPunct="1">
        <a:spcBef>
          <a:spcPct val="0"/>
        </a:spcBef>
        <a:spcAft>
          <a:spcPct val="0"/>
        </a:spcAft>
        <a:defRPr sz="3300">
          <a:solidFill>
            <a:schemeClr val="tx2"/>
          </a:solidFill>
          <a:latin typeface="Times New Roman" pitchFamily="18" charset="0"/>
        </a:defRPr>
      </a:lvl7pPr>
      <a:lvl8pPr marL="1028700" algn="ctr" rtl="0" eaLnBrk="1" fontAlgn="base" hangingPunct="1">
        <a:spcBef>
          <a:spcPct val="0"/>
        </a:spcBef>
        <a:spcAft>
          <a:spcPct val="0"/>
        </a:spcAft>
        <a:defRPr sz="3300">
          <a:solidFill>
            <a:schemeClr val="tx2"/>
          </a:solidFill>
          <a:latin typeface="Times New Roman" pitchFamily="18" charset="0"/>
        </a:defRPr>
      </a:lvl8pPr>
      <a:lvl9pPr marL="1371600" algn="ctr" rtl="0" eaLnBrk="1" fontAlgn="base" hangingPunct="1">
        <a:spcBef>
          <a:spcPct val="0"/>
        </a:spcBef>
        <a:spcAft>
          <a:spcPct val="0"/>
        </a:spcAft>
        <a:defRPr sz="3300">
          <a:solidFill>
            <a:schemeClr val="tx2"/>
          </a:solidFill>
          <a:latin typeface="Times New Roman" pitchFamily="18" charset="0"/>
        </a:defRPr>
      </a:lvl9pPr>
    </p:titleStyle>
    <p:bodyStyle>
      <a:lvl1pPr marL="0" indent="0" algn="l"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457200" indent="-222250" algn="l" rtl="0" eaLnBrk="1" fontAlgn="base" hangingPunct="1">
        <a:spcBef>
          <a:spcPts val="0"/>
        </a:spcBef>
        <a:spcAft>
          <a:spcPts val="1200"/>
        </a:spcAft>
        <a:buFont typeface="Arial" panose="020B0604020202020204" pitchFamily="34" charset="0"/>
        <a:buChar char="•"/>
        <a:defRPr sz="2400" baseline="0">
          <a:solidFill>
            <a:schemeClr val="tx1"/>
          </a:solidFill>
          <a:latin typeface="Calibri" pitchFamily="34" charset="0"/>
        </a:defRPr>
      </a:lvl2pPr>
      <a:lvl3pPr marL="857250" indent="-171450" algn="l" rtl="0" eaLnBrk="1" fontAlgn="base" hangingPunct="1">
        <a:spcBef>
          <a:spcPts val="0"/>
        </a:spcBef>
        <a:spcAft>
          <a:spcPts val="1200"/>
        </a:spcAft>
        <a:buFont typeface="Courier New" panose="02070309020205020404" pitchFamily="49" charset="0"/>
        <a:buChar char="o"/>
        <a:defRPr sz="2400" baseline="0">
          <a:solidFill>
            <a:schemeClr val="tx1"/>
          </a:solidFill>
          <a:latin typeface="Calibri" pitchFamily="34" charset="0"/>
        </a:defRPr>
      </a:lvl3pPr>
      <a:lvl4pPr marL="1200150" indent="-171450" algn="l" rtl="0" eaLnBrk="1" fontAlgn="base" hangingPunct="1">
        <a:spcBef>
          <a:spcPts val="0"/>
        </a:spcBef>
        <a:spcAft>
          <a:spcPts val="1200"/>
        </a:spcAft>
        <a:buChar char="–"/>
        <a:defRPr sz="2400" baseline="0">
          <a:solidFill>
            <a:schemeClr val="tx1"/>
          </a:solidFill>
          <a:latin typeface="Calibri" pitchFamily="34" charset="0"/>
        </a:defRPr>
      </a:lvl4pPr>
      <a:lvl5pPr marL="1543050" indent="-171450" algn="l" rtl="0" eaLnBrk="1" fontAlgn="base" hangingPunct="1">
        <a:spcBef>
          <a:spcPts val="0"/>
        </a:spcBef>
        <a:spcAft>
          <a:spcPts val="1200"/>
        </a:spcAft>
        <a:buChar char="»"/>
        <a:defRPr sz="2400" baseline="0">
          <a:solidFill>
            <a:schemeClr val="tx1"/>
          </a:solidFill>
          <a:latin typeface="Calibri" pitchFamily="34" charset="0"/>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passarella@olshanlaw.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mlimardo@olshanlaw.com" TargetMode="External"/><Relationship Id="rId4" Type="http://schemas.openxmlformats.org/officeDocument/2006/relationships/hyperlink" Target="http://www.olshanlaw.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mpassarella@olshanlaw.com" TargetMode="External"/><Relationship Id="rId2" Type="http://schemas.openxmlformats.org/officeDocument/2006/relationships/hyperlink" Target="mailto:mlimardo@olshanlaw.com"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604175"/>
          </a:xfrm>
        </p:spPr>
        <p:txBody>
          <a:bodyPr/>
          <a:lstStyle/>
          <a:p>
            <a:pPr>
              <a:spcAft>
                <a:spcPts val="1200"/>
              </a:spcAft>
            </a:pPr>
            <a:r>
              <a:rPr lang="en-US" sz="4000" dirty="0" smtClean="0"/>
              <a:t>The Main Street Lending Program</a:t>
            </a:r>
            <a:r>
              <a:rPr lang="en-US" sz="3600" dirty="0" smtClean="0"/>
              <a:t/>
            </a:r>
            <a:br>
              <a:rPr lang="en-US" sz="3600" dirty="0" smtClean="0"/>
            </a:br>
            <a:r>
              <a:rPr lang="en-US" i="1" dirty="0" smtClean="0"/>
              <a:t>An </a:t>
            </a:r>
            <a:r>
              <a:rPr lang="en-US" i="1" dirty="0" smtClean="0"/>
              <a:t>Overview</a:t>
            </a:r>
            <a:endParaRPr lang="en-US" i="1" dirty="0"/>
          </a:p>
        </p:txBody>
      </p:sp>
      <p:sp>
        <p:nvSpPr>
          <p:cNvPr id="3" name="Subtitle 2"/>
          <p:cNvSpPr>
            <a:spLocks noGrp="1"/>
          </p:cNvSpPr>
          <p:nvPr>
            <p:ph type="subTitle" idx="1"/>
          </p:nvPr>
        </p:nvSpPr>
        <p:spPr>
          <a:xfrm>
            <a:off x="385011" y="4829026"/>
            <a:ext cx="3288631" cy="1315978"/>
          </a:xfrm>
        </p:spPr>
        <p:txBody>
          <a:bodyPr/>
          <a:lstStyle/>
          <a:p>
            <a:pPr algn="l"/>
            <a:r>
              <a:rPr lang="en-US" sz="2000" dirty="0" smtClean="0"/>
              <a:t>Michael J. Passarella</a:t>
            </a:r>
            <a:br>
              <a:rPr lang="en-US" sz="2000" dirty="0" smtClean="0"/>
            </a:br>
            <a:r>
              <a:rPr lang="en-US" sz="2000" dirty="0" smtClean="0">
                <a:hlinkClick r:id="rId3"/>
              </a:rPr>
              <a:t>m</a:t>
            </a:r>
            <a:r>
              <a:rPr lang="en-US" sz="2000" dirty="0">
                <a:hlinkClick r:id="rId3"/>
              </a:rPr>
              <a:t>p</a:t>
            </a:r>
            <a:r>
              <a:rPr lang="en-US" sz="2000" dirty="0" smtClean="0">
                <a:hlinkClick r:id="rId3"/>
              </a:rPr>
              <a:t>assarella@olshanlaw.com</a:t>
            </a:r>
            <a:r>
              <a:rPr lang="en-US" sz="2000" dirty="0" smtClean="0"/>
              <a:t/>
            </a:r>
            <a:br>
              <a:rPr lang="en-US" sz="2000" dirty="0" smtClean="0"/>
            </a:br>
            <a:r>
              <a:rPr lang="en-US" sz="2000" dirty="0" smtClean="0"/>
              <a:t>212.451.2322</a:t>
            </a:r>
            <a:br>
              <a:rPr lang="en-US" sz="2000" dirty="0" smtClean="0"/>
            </a:br>
            <a:r>
              <a:rPr lang="en-US" sz="2000" dirty="0" smtClean="0">
                <a:hlinkClick r:id="rId4"/>
              </a:rPr>
              <a:t>www.olshanlaw.com</a:t>
            </a:r>
            <a:endParaRPr lang="en-US" sz="2000" dirty="0" smtClean="0"/>
          </a:p>
        </p:txBody>
      </p:sp>
      <p:sp>
        <p:nvSpPr>
          <p:cNvPr id="4" name="Subtitle 2"/>
          <p:cNvSpPr txBox="1">
            <a:spLocks/>
          </p:cNvSpPr>
          <p:nvPr/>
        </p:nvSpPr>
        <p:spPr bwMode="auto">
          <a:xfrm>
            <a:off x="6780125" y="5745542"/>
            <a:ext cx="1678075" cy="399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342900" indent="0" algn="ctr" rtl="0" eaLnBrk="1" fontAlgn="base" hangingPunct="1">
              <a:spcBef>
                <a:spcPts val="0"/>
              </a:spcBef>
              <a:spcAft>
                <a:spcPts val="1200"/>
              </a:spcAft>
              <a:buFont typeface="Arial" panose="020B0604020202020204" pitchFamily="34" charset="0"/>
              <a:buNone/>
              <a:defRPr sz="2400" baseline="0">
                <a:solidFill>
                  <a:schemeClr val="tx1"/>
                </a:solidFill>
                <a:latin typeface="Calibri" pitchFamily="34" charset="0"/>
              </a:defRPr>
            </a:lvl2pPr>
            <a:lvl3pPr marL="685800" indent="0" algn="ctr" rtl="0" eaLnBrk="1" fontAlgn="base" hangingPunct="1">
              <a:spcBef>
                <a:spcPts val="0"/>
              </a:spcBef>
              <a:spcAft>
                <a:spcPts val="1200"/>
              </a:spcAft>
              <a:buFont typeface="Courier New" panose="02070309020205020404" pitchFamily="49" charset="0"/>
              <a:buNone/>
              <a:defRPr sz="2400" baseline="0">
                <a:solidFill>
                  <a:schemeClr val="tx1"/>
                </a:solidFill>
                <a:latin typeface="Calibri" pitchFamily="34" charset="0"/>
              </a:defRPr>
            </a:lvl3pPr>
            <a:lvl4pPr marL="1028700" indent="0" algn="ctr" rtl="0" eaLnBrk="1" fontAlgn="base" hangingPunct="1">
              <a:spcBef>
                <a:spcPts val="0"/>
              </a:spcBef>
              <a:spcAft>
                <a:spcPts val="1200"/>
              </a:spcAft>
              <a:buNone/>
              <a:defRPr sz="2400" baseline="0">
                <a:solidFill>
                  <a:schemeClr val="tx1"/>
                </a:solidFill>
                <a:latin typeface="Calibri" pitchFamily="34" charset="0"/>
              </a:defRPr>
            </a:lvl4pPr>
            <a:lvl5pPr marL="1371600" indent="0" algn="ctr" rtl="0" eaLnBrk="1" fontAlgn="base" hangingPunct="1">
              <a:spcBef>
                <a:spcPts val="0"/>
              </a:spcBef>
              <a:spcAft>
                <a:spcPts val="1200"/>
              </a:spcAft>
              <a:buNone/>
              <a:defRPr sz="2400" baseline="0">
                <a:solidFill>
                  <a:schemeClr val="tx1"/>
                </a:solidFill>
                <a:latin typeface="Calibri" pitchFamily="34" charset="0"/>
              </a:defRPr>
            </a:lvl5pPr>
            <a:lvl6pPr marL="1714500" indent="0" algn="ctr" rtl="0" eaLnBrk="1" fontAlgn="base" hangingPunct="1">
              <a:spcBef>
                <a:spcPct val="20000"/>
              </a:spcBef>
              <a:spcAft>
                <a:spcPct val="0"/>
              </a:spcAft>
              <a:buNone/>
              <a:defRPr sz="1500">
                <a:solidFill>
                  <a:schemeClr val="tx1"/>
                </a:solidFill>
                <a:latin typeface="+mn-lt"/>
              </a:defRPr>
            </a:lvl6pPr>
            <a:lvl7pPr marL="2057400" indent="0" algn="ctr" rtl="0" eaLnBrk="1" fontAlgn="base" hangingPunct="1">
              <a:spcBef>
                <a:spcPct val="20000"/>
              </a:spcBef>
              <a:spcAft>
                <a:spcPct val="0"/>
              </a:spcAft>
              <a:buNone/>
              <a:defRPr sz="1500">
                <a:solidFill>
                  <a:schemeClr val="tx1"/>
                </a:solidFill>
                <a:latin typeface="+mn-lt"/>
              </a:defRPr>
            </a:lvl7pPr>
            <a:lvl8pPr marL="2400300" indent="0" algn="ctr" rtl="0" eaLnBrk="1" fontAlgn="base" hangingPunct="1">
              <a:spcBef>
                <a:spcPct val="20000"/>
              </a:spcBef>
              <a:spcAft>
                <a:spcPct val="0"/>
              </a:spcAft>
              <a:buNone/>
              <a:defRPr sz="1500">
                <a:solidFill>
                  <a:schemeClr val="tx1"/>
                </a:solidFill>
                <a:latin typeface="+mn-lt"/>
              </a:defRPr>
            </a:lvl8pPr>
            <a:lvl9pPr marL="2743200" indent="0" algn="ctr" rtl="0" eaLnBrk="1" fontAlgn="base" hangingPunct="1">
              <a:spcBef>
                <a:spcPct val="20000"/>
              </a:spcBef>
              <a:spcAft>
                <a:spcPct val="0"/>
              </a:spcAft>
              <a:buNone/>
              <a:defRPr sz="1500">
                <a:solidFill>
                  <a:schemeClr val="tx1"/>
                </a:solidFill>
                <a:latin typeface="+mn-lt"/>
              </a:defRPr>
            </a:lvl9pPr>
          </a:lstStyle>
          <a:p>
            <a:r>
              <a:rPr lang="en-US" sz="2000" i="1" kern="0" dirty="0" smtClean="0"/>
              <a:t>May 5, 2020</a:t>
            </a:r>
          </a:p>
        </p:txBody>
      </p:sp>
      <p:sp>
        <p:nvSpPr>
          <p:cNvPr id="5" name="Subtitle 2"/>
          <p:cNvSpPr txBox="1">
            <a:spLocks/>
          </p:cNvSpPr>
          <p:nvPr/>
        </p:nvSpPr>
        <p:spPr bwMode="auto">
          <a:xfrm>
            <a:off x="3673642" y="4829026"/>
            <a:ext cx="2987842" cy="131597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342900" indent="0" algn="ctr" rtl="0" eaLnBrk="1" fontAlgn="base" hangingPunct="1">
              <a:spcBef>
                <a:spcPts val="0"/>
              </a:spcBef>
              <a:spcAft>
                <a:spcPts val="1200"/>
              </a:spcAft>
              <a:buFont typeface="Arial" panose="020B0604020202020204" pitchFamily="34" charset="0"/>
              <a:buNone/>
              <a:defRPr sz="2400" baseline="0">
                <a:solidFill>
                  <a:schemeClr val="tx1"/>
                </a:solidFill>
                <a:latin typeface="Calibri" pitchFamily="34" charset="0"/>
              </a:defRPr>
            </a:lvl2pPr>
            <a:lvl3pPr marL="685800" indent="0" algn="ctr" rtl="0" eaLnBrk="1" fontAlgn="base" hangingPunct="1">
              <a:spcBef>
                <a:spcPts val="0"/>
              </a:spcBef>
              <a:spcAft>
                <a:spcPts val="1200"/>
              </a:spcAft>
              <a:buFont typeface="Courier New" panose="02070309020205020404" pitchFamily="49" charset="0"/>
              <a:buNone/>
              <a:defRPr sz="2400" baseline="0">
                <a:solidFill>
                  <a:schemeClr val="tx1"/>
                </a:solidFill>
                <a:latin typeface="Calibri" pitchFamily="34" charset="0"/>
              </a:defRPr>
            </a:lvl3pPr>
            <a:lvl4pPr marL="1028700" indent="0" algn="ctr" rtl="0" eaLnBrk="1" fontAlgn="base" hangingPunct="1">
              <a:spcBef>
                <a:spcPts val="0"/>
              </a:spcBef>
              <a:spcAft>
                <a:spcPts val="1200"/>
              </a:spcAft>
              <a:buNone/>
              <a:defRPr sz="2400" baseline="0">
                <a:solidFill>
                  <a:schemeClr val="tx1"/>
                </a:solidFill>
                <a:latin typeface="Calibri" pitchFamily="34" charset="0"/>
              </a:defRPr>
            </a:lvl4pPr>
            <a:lvl5pPr marL="1371600" indent="0" algn="ctr" rtl="0" eaLnBrk="1" fontAlgn="base" hangingPunct="1">
              <a:spcBef>
                <a:spcPts val="0"/>
              </a:spcBef>
              <a:spcAft>
                <a:spcPts val="1200"/>
              </a:spcAft>
              <a:buNone/>
              <a:defRPr sz="2400" baseline="0">
                <a:solidFill>
                  <a:schemeClr val="tx1"/>
                </a:solidFill>
                <a:latin typeface="Calibri" pitchFamily="34" charset="0"/>
              </a:defRPr>
            </a:lvl5pPr>
            <a:lvl6pPr marL="1714500" indent="0" algn="ctr" rtl="0" eaLnBrk="1" fontAlgn="base" hangingPunct="1">
              <a:spcBef>
                <a:spcPct val="20000"/>
              </a:spcBef>
              <a:spcAft>
                <a:spcPct val="0"/>
              </a:spcAft>
              <a:buNone/>
              <a:defRPr sz="1500">
                <a:solidFill>
                  <a:schemeClr val="tx1"/>
                </a:solidFill>
                <a:latin typeface="+mn-lt"/>
              </a:defRPr>
            </a:lvl6pPr>
            <a:lvl7pPr marL="2057400" indent="0" algn="ctr" rtl="0" eaLnBrk="1" fontAlgn="base" hangingPunct="1">
              <a:spcBef>
                <a:spcPct val="20000"/>
              </a:spcBef>
              <a:spcAft>
                <a:spcPct val="0"/>
              </a:spcAft>
              <a:buNone/>
              <a:defRPr sz="1500">
                <a:solidFill>
                  <a:schemeClr val="tx1"/>
                </a:solidFill>
                <a:latin typeface="+mn-lt"/>
              </a:defRPr>
            </a:lvl7pPr>
            <a:lvl8pPr marL="2400300" indent="0" algn="ctr" rtl="0" eaLnBrk="1" fontAlgn="base" hangingPunct="1">
              <a:spcBef>
                <a:spcPct val="20000"/>
              </a:spcBef>
              <a:spcAft>
                <a:spcPct val="0"/>
              </a:spcAft>
              <a:buNone/>
              <a:defRPr sz="1500">
                <a:solidFill>
                  <a:schemeClr val="tx1"/>
                </a:solidFill>
                <a:latin typeface="+mn-lt"/>
              </a:defRPr>
            </a:lvl8pPr>
            <a:lvl9pPr marL="2743200" indent="0" algn="ctr" rtl="0" eaLnBrk="1" fontAlgn="base" hangingPunct="1">
              <a:spcBef>
                <a:spcPct val="20000"/>
              </a:spcBef>
              <a:spcAft>
                <a:spcPct val="0"/>
              </a:spcAft>
              <a:buNone/>
              <a:defRPr sz="1500">
                <a:solidFill>
                  <a:schemeClr val="tx1"/>
                </a:solidFill>
                <a:latin typeface="+mn-lt"/>
              </a:defRPr>
            </a:lvl9pPr>
          </a:lstStyle>
          <a:p>
            <a:pPr algn="l"/>
            <a:r>
              <a:rPr lang="en-US" sz="2000" kern="0" dirty="0" smtClean="0"/>
              <a:t>Mark A. Limardo</a:t>
            </a:r>
            <a:br>
              <a:rPr lang="en-US" sz="2000" kern="0" dirty="0" smtClean="0"/>
            </a:br>
            <a:r>
              <a:rPr lang="en-US" sz="2000" kern="0" dirty="0" smtClean="0">
                <a:hlinkClick r:id="rId5"/>
              </a:rPr>
              <a:t>mlimardo@olshanlaw.com</a:t>
            </a:r>
            <a:r>
              <a:rPr lang="en-US" sz="2000" kern="0" dirty="0" smtClean="0"/>
              <a:t/>
            </a:r>
            <a:br>
              <a:rPr lang="en-US" sz="2000" kern="0" dirty="0" smtClean="0"/>
            </a:br>
            <a:r>
              <a:rPr lang="en-US" sz="2000" kern="0" dirty="0" smtClean="0"/>
              <a:t>212.451.2364</a:t>
            </a:r>
            <a:br>
              <a:rPr lang="en-US" sz="2000" kern="0" dirty="0" smtClean="0"/>
            </a:br>
            <a:r>
              <a:rPr lang="en-US" sz="2000" kern="0" dirty="0" smtClean="0">
                <a:hlinkClick r:id="rId4"/>
              </a:rPr>
              <a:t>www.olshanlaw.com</a:t>
            </a:r>
            <a:endParaRPr lang="en-US" sz="2000" kern="0" dirty="0" smtClean="0"/>
          </a:p>
        </p:txBody>
      </p:sp>
    </p:spTree>
    <p:extLst>
      <p:ext uri="{BB962C8B-B14F-4D97-AF65-F5344CB8AC3E}">
        <p14:creationId xmlns:p14="http://schemas.microsoft.com/office/powerpoint/2010/main" val="87586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2427C9C-83A2-4F56-ACC9-22B05484EC3A}" type="slidenum">
              <a:rPr lang="en-US" smtClean="0"/>
              <a:t>10</a:t>
            </a:fld>
            <a:endParaRPr lang="en-US" dirty="0"/>
          </a:p>
        </p:txBody>
      </p:sp>
      <p:sp>
        <p:nvSpPr>
          <p:cNvPr id="3" name="Rectangle 2"/>
          <p:cNvSpPr/>
          <p:nvPr/>
        </p:nvSpPr>
        <p:spPr>
          <a:xfrm>
            <a:off x="449451" y="1690261"/>
            <a:ext cx="8376738" cy="2677656"/>
          </a:xfrm>
          <a:prstGeom prst="rect">
            <a:avLst/>
          </a:prstGeom>
        </p:spPr>
        <p:txBody>
          <a:bodyPr wrap="square">
            <a:spAutoFit/>
          </a:bodyPr>
          <a:lstStyle/>
          <a:p>
            <a:pPr marL="708660" indent="-342900">
              <a:buFont typeface="Arial" panose="020B0604020202020204" pitchFamily="34" charset="0"/>
              <a:buChar char="•"/>
            </a:pPr>
            <a:r>
              <a:rPr lang="en-US" sz="2400" b="1" i="1" dirty="0">
                <a:latin typeface="Calibri" panose="020F0502020204030204" pitchFamily="34" charset="0"/>
                <a:cs typeface="Calibri" panose="020F0502020204030204" pitchFamily="34" charset="0"/>
              </a:rPr>
              <a:t>Good Credit Rating</a:t>
            </a:r>
            <a:r>
              <a:rPr lang="en-US" sz="2400" dirty="0">
                <a:latin typeface="Calibri" panose="020F0502020204030204" pitchFamily="34" charset="0"/>
                <a:cs typeface="Calibri" panose="020F0502020204030204" pitchFamily="34" charset="0"/>
              </a:rPr>
              <a:t> – If an Eligible Borrower has any loans outstanding on December 31, 2019, with its Eligible Lender (as defined below) lending under the relevant Main Street Facility, </a:t>
            </a:r>
            <a:r>
              <a:rPr lang="en-US" sz="2400" dirty="0" smtClean="0">
                <a:latin typeface="Calibri" panose="020F0502020204030204" pitchFamily="34" charset="0"/>
                <a:cs typeface="Calibri" panose="020F0502020204030204" pitchFamily="34" charset="0"/>
              </a:rPr>
              <a:t>then </a:t>
            </a:r>
            <a:r>
              <a:rPr lang="en-US" sz="2400" dirty="0">
                <a:latin typeface="Calibri" panose="020F0502020204030204" pitchFamily="34" charset="0"/>
                <a:cs typeface="Calibri" panose="020F0502020204030204" pitchFamily="34" charset="0"/>
              </a:rPr>
              <a:t>such loans must have an internal risk rating (as of December 31, 2019) equivalent to a “pass” under the Federal Financial Institutions Examination Council’s supervisory rating </a:t>
            </a:r>
            <a:r>
              <a:rPr lang="en-US" sz="2400" dirty="0" smtClean="0">
                <a:latin typeface="Calibri" panose="020F0502020204030204" pitchFamily="34" charset="0"/>
                <a:cs typeface="Calibri" panose="020F0502020204030204" pitchFamily="34" charset="0"/>
              </a:rPr>
              <a:t>system.</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
        <p:nvSpPr>
          <p:cNvPr id="4" name="Rectangle 3"/>
          <p:cNvSpPr/>
          <p:nvPr/>
        </p:nvSpPr>
        <p:spPr>
          <a:xfrm>
            <a:off x="549812" y="827081"/>
            <a:ext cx="8376738" cy="523220"/>
          </a:xfrm>
          <a:prstGeom prst="rect">
            <a:avLst/>
          </a:prstGeom>
        </p:spPr>
        <p:txBody>
          <a:bodyPr wrap="square">
            <a:spAutoFit/>
          </a:bodyPr>
          <a:lstStyle/>
          <a:p>
            <a:pPr lvl="0"/>
            <a:r>
              <a:rPr lang="en-US" sz="2800" b="1" u="sng" kern="0" dirty="0">
                <a:solidFill>
                  <a:srgbClr val="007C85"/>
                </a:solidFill>
                <a:latin typeface="Calibri" pitchFamily="34" charset="0"/>
                <a:ea typeface="+mj-ea"/>
                <a:cs typeface="+mj-cs"/>
              </a:rPr>
              <a:t>Eligible </a:t>
            </a:r>
            <a:r>
              <a:rPr lang="en-US" sz="2800" b="1" u="sng" kern="0" dirty="0" smtClean="0">
                <a:solidFill>
                  <a:srgbClr val="007C85"/>
                </a:solidFill>
                <a:latin typeface="Calibri" pitchFamily="34" charset="0"/>
                <a:ea typeface="+mj-ea"/>
                <a:cs typeface="+mj-cs"/>
              </a:rPr>
              <a:t>Borrowers </a:t>
            </a:r>
            <a:r>
              <a:rPr lang="en-US" sz="2800" b="1" u="sng" kern="0" dirty="0" smtClean="0">
                <a:solidFill>
                  <a:srgbClr val="007C85"/>
                </a:solidFill>
                <a:latin typeface="Calibri" pitchFamily="34" charset="0"/>
                <a:ea typeface="+mj-ea"/>
                <a:cs typeface="+mj-cs"/>
              </a:rPr>
              <a:t>– Part 5</a:t>
            </a:r>
            <a:endParaRPr lang="en-US" sz="2400" dirty="0">
              <a:solidFill>
                <a:prstClr val="black"/>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37564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990" y="609600"/>
            <a:ext cx="8323706" cy="550127"/>
          </a:xfrm>
        </p:spPr>
        <p:txBody>
          <a:bodyPr/>
          <a:lstStyle/>
          <a:p>
            <a:r>
              <a:rPr lang="en-US" u="sng" dirty="0"/>
              <a:t>Principal Size </a:t>
            </a:r>
            <a:r>
              <a:rPr lang="en-US" u="sng" dirty="0" smtClean="0"/>
              <a:t>Limits – Part 1</a:t>
            </a:r>
            <a:endParaRPr lang="en-US" dirty="0"/>
          </a:p>
        </p:txBody>
      </p:sp>
      <p:sp>
        <p:nvSpPr>
          <p:cNvPr id="3" name="Content Placeholder 2"/>
          <p:cNvSpPr>
            <a:spLocks noGrp="1"/>
          </p:cNvSpPr>
          <p:nvPr>
            <p:ph idx="1"/>
          </p:nvPr>
        </p:nvSpPr>
        <p:spPr>
          <a:xfrm>
            <a:off x="367990" y="1295193"/>
            <a:ext cx="8323706" cy="5096108"/>
          </a:xfrm>
        </p:spPr>
        <p:txBody>
          <a:bodyPr/>
          <a:lstStyle/>
          <a:p>
            <a:r>
              <a:rPr lang="en-US" dirty="0"/>
              <a:t>Subject to a minimum principal amount of $500,000 in the case of a Priority Loan or New Loan or $10 million in the case of an Expanded Loan, maximum principal amounts are determined as follows</a:t>
            </a:r>
            <a:r>
              <a:rPr lang="en-US" dirty="0" smtClean="0"/>
              <a:t>:</a:t>
            </a:r>
            <a:endParaRPr lang="en-US" dirty="0"/>
          </a:p>
          <a:p>
            <a:pPr marL="342900" lvl="0" indent="-342900">
              <a:buFont typeface="Arial" panose="020B0604020202020204" pitchFamily="34" charset="0"/>
              <a:buChar char="•"/>
            </a:pPr>
            <a:r>
              <a:rPr lang="en-US" b="1" i="1" dirty="0"/>
              <a:t>Priority Loan (6X EBITDA)</a:t>
            </a:r>
            <a:r>
              <a:rPr lang="en-US" dirty="0"/>
              <a:t> - Priority Loan principal cannot exceed the lesser of (a) $25 million and (b) the excess (if any) of (1) six times the Eligible Borrower’s adjusted 2019 EBITDA over (2) the Eligible Borrower’s outstanding debt and used and unused credit lines (“</a:t>
            </a:r>
            <a:r>
              <a:rPr lang="en-US" b="1" i="1" dirty="0"/>
              <a:t>Total Debt</a:t>
            </a:r>
            <a:r>
              <a:rPr lang="en-US" dirty="0" smtClean="0"/>
              <a:t>”).</a:t>
            </a:r>
          </a:p>
          <a:p>
            <a:pPr marL="342900" lvl="0" indent="-342900">
              <a:buFont typeface="Arial" panose="020B0604020202020204" pitchFamily="34" charset="0"/>
              <a:buChar char="•"/>
            </a:pPr>
            <a:r>
              <a:rPr lang="en-US" b="1" i="1" dirty="0"/>
              <a:t>New Loan (4X EBITDA) </a:t>
            </a:r>
            <a:r>
              <a:rPr lang="en-US" dirty="0"/>
              <a:t>– New Loan principal cannot exceed lesser of (a) $25 million and (b) the excess (if any) of (1) four times the Eligible Borrower’s adjusted 2019 EBITDA over (2) Total Debt. </a:t>
            </a:r>
          </a:p>
          <a:p>
            <a:pPr marL="342900" lvl="0" indent="-342900">
              <a:buFont typeface="Arial" panose="020B0604020202020204" pitchFamily="34" charset="0"/>
              <a:buChar char="•"/>
            </a:pPr>
            <a:endParaRPr lang="en-US" dirty="0"/>
          </a:p>
          <a:p>
            <a:r>
              <a:rPr lang="en-US" dirty="0"/>
              <a:t> </a:t>
            </a:r>
          </a:p>
          <a:p>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t>11</a:t>
            </a:fld>
            <a:endParaRPr lang="en-US" dirty="0"/>
          </a:p>
        </p:txBody>
      </p:sp>
    </p:spTree>
    <p:extLst>
      <p:ext uri="{BB962C8B-B14F-4D97-AF65-F5344CB8AC3E}">
        <p14:creationId xmlns:p14="http://schemas.microsoft.com/office/powerpoint/2010/main" val="2746581191"/>
      </p:ext>
    </p:extLst>
  </p:cSld>
  <p:clrMapOvr>
    <a:masterClrMapping/>
  </p:clrMapOvr>
  <p:transition advTm="20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2427C9C-83A2-4F56-ACC9-22B05484EC3A}" type="slidenum">
              <a:rPr lang="en-US" smtClean="0"/>
              <a:t>12</a:t>
            </a:fld>
            <a:endParaRPr lang="en-US" dirty="0"/>
          </a:p>
        </p:txBody>
      </p:sp>
      <p:sp>
        <p:nvSpPr>
          <p:cNvPr id="3" name="Rectangle 2"/>
          <p:cNvSpPr/>
          <p:nvPr/>
        </p:nvSpPr>
        <p:spPr>
          <a:xfrm>
            <a:off x="449451" y="1627322"/>
            <a:ext cx="8136610" cy="3416320"/>
          </a:xfrm>
          <a:prstGeom prst="rect">
            <a:avLst/>
          </a:prstGeom>
        </p:spPr>
        <p:txBody>
          <a:bodyPr wrap="square">
            <a:spAutoFit/>
          </a:bodyPr>
          <a:lstStyle/>
          <a:p>
            <a:pPr marL="285750" marR="0" lvl="0" indent="-285750">
              <a:spcBef>
                <a:spcPts val="0"/>
              </a:spcBef>
              <a:spcAft>
                <a:spcPts val="0"/>
              </a:spcAft>
              <a:buFont typeface="Arial" panose="020B0604020202020204" pitchFamily="34" charset="0"/>
              <a:buChar char="•"/>
            </a:pPr>
            <a:r>
              <a:rPr lang="en-US" sz="2400" b="1" i="1" dirty="0" smtClean="0">
                <a:latin typeface="Calibri" panose="020F0502020204030204" pitchFamily="34" charset="0"/>
                <a:ea typeface="Calibri" panose="020F0502020204030204" pitchFamily="34" charset="0"/>
                <a:cs typeface="Calibri" panose="020F0502020204030204" pitchFamily="34" charset="0"/>
              </a:rPr>
              <a:t>Expanded </a:t>
            </a:r>
            <a:r>
              <a:rPr lang="en-US" sz="2400" b="1" i="1" dirty="0">
                <a:latin typeface="Calibri" panose="020F0502020204030204" pitchFamily="34" charset="0"/>
                <a:ea typeface="Calibri" panose="020F0502020204030204" pitchFamily="34" charset="0"/>
                <a:cs typeface="Calibri" panose="020F0502020204030204" pitchFamily="34" charset="0"/>
              </a:rPr>
              <a:t>Loan (6X EBITDA)</a:t>
            </a:r>
            <a:r>
              <a:rPr lang="en-US" sz="2400" dirty="0">
                <a:latin typeface="Calibri" panose="020F0502020204030204" pitchFamily="34" charset="0"/>
                <a:ea typeface="Calibri" panose="020F0502020204030204" pitchFamily="34" charset="0"/>
                <a:cs typeface="Calibri" panose="020F0502020204030204" pitchFamily="34" charset="0"/>
              </a:rPr>
              <a:t> – Expanded Loan principal (exclusive of the principal on the underlying Eligible Loan) cannot exceed the lesser of (a) $200 million, (b) 35 percent of the Eligible Borrower’s existing outstanding and undrawn available debt that is pari passu in priority with the Expanded Loan and equivalent in secured status (</a:t>
            </a:r>
            <a:r>
              <a:rPr lang="en-US" sz="2400" i="1" dirty="0">
                <a:latin typeface="Calibri" panose="020F0502020204030204" pitchFamily="34" charset="0"/>
                <a:ea typeface="Calibri" panose="020F0502020204030204" pitchFamily="34" charset="0"/>
                <a:cs typeface="Calibri" panose="020F0502020204030204" pitchFamily="34" charset="0"/>
              </a:rPr>
              <a:t>i.e.,</a:t>
            </a:r>
            <a:r>
              <a:rPr lang="en-US" sz="2400" dirty="0">
                <a:latin typeface="Calibri" panose="020F0502020204030204" pitchFamily="34" charset="0"/>
                <a:ea typeface="Calibri" panose="020F0502020204030204" pitchFamily="34" charset="0"/>
                <a:cs typeface="Calibri" panose="020F0502020204030204" pitchFamily="34" charset="0"/>
              </a:rPr>
              <a:t> secured or unsecured), and (c) the excess (if any) of (1) six times the Eligible Borrower’s </a:t>
            </a:r>
            <a:r>
              <a:rPr lang="en-US" sz="2400" dirty="0" smtClean="0">
                <a:latin typeface="Calibri" panose="020F0502020204030204" pitchFamily="34" charset="0"/>
                <a:ea typeface="Calibri" panose="020F0502020204030204" pitchFamily="34" charset="0"/>
                <a:cs typeface="Calibri" panose="020F0502020204030204" pitchFamily="34" charset="0"/>
              </a:rPr>
              <a:t>adjusted </a:t>
            </a:r>
            <a:r>
              <a:rPr lang="en-US" sz="2400" dirty="0">
                <a:latin typeface="Calibri" panose="020F0502020204030204" pitchFamily="34" charset="0"/>
                <a:ea typeface="Calibri" panose="020F0502020204030204" pitchFamily="34" charset="0"/>
                <a:cs typeface="Calibri" panose="020F0502020204030204" pitchFamily="34" charset="0"/>
              </a:rPr>
              <a:t>2019 EBITDA over (2) Total Debt.</a:t>
            </a:r>
          </a:p>
          <a:p>
            <a:pPr marL="457200" marR="0">
              <a:spcBef>
                <a:spcPts val="0"/>
              </a:spcBef>
              <a:spcAft>
                <a:spcPts val="0"/>
              </a:spcAft>
            </a:pPr>
            <a:r>
              <a:rPr lang="en-US" sz="2400" dirty="0">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Rectangle 3"/>
          <p:cNvSpPr/>
          <p:nvPr/>
        </p:nvSpPr>
        <p:spPr>
          <a:xfrm>
            <a:off x="449451" y="712922"/>
            <a:ext cx="8376738" cy="800219"/>
          </a:xfrm>
          <a:prstGeom prst="rect">
            <a:avLst/>
          </a:prstGeom>
        </p:spPr>
        <p:txBody>
          <a:bodyPr wrap="square">
            <a:spAutoFit/>
          </a:bodyPr>
          <a:lstStyle/>
          <a:p>
            <a:r>
              <a:rPr lang="en-US" sz="2800" b="1" u="sng" kern="0" dirty="0">
                <a:solidFill>
                  <a:srgbClr val="007C85"/>
                </a:solidFill>
                <a:latin typeface="Calibri" pitchFamily="34" charset="0"/>
                <a:ea typeface="+mj-ea"/>
                <a:cs typeface="+mj-cs"/>
              </a:rPr>
              <a:t>Principal Size </a:t>
            </a:r>
            <a:r>
              <a:rPr lang="en-US" sz="2800" b="1" u="sng" kern="0" dirty="0" smtClean="0">
                <a:solidFill>
                  <a:srgbClr val="007C85"/>
                </a:solidFill>
                <a:latin typeface="Calibri" pitchFamily="34" charset="0"/>
                <a:ea typeface="+mj-ea"/>
                <a:cs typeface="+mj-cs"/>
              </a:rPr>
              <a:t>Limits </a:t>
            </a:r>
            <a:r>
              <a:rPr lang="en-US" sz="2800" b="1" u="sng" kern="0" dirty="0" smtClean="0">
                <a:solidFill>
                  <a:srgbClr val="007C85"/>
                </a:solidFill>
                <a:latin typeface="Calibri" pitchFamily="34" charset="0"/>
                <a:ea typeface="+mj-ea"/>
                <a:cs typeface="+mj-cs"/>
              </a:rPr>
              <a:t>– Part 2</a:t>
            </a:r>
            <a:r>
              <a:rPr lang="en-US" sz="2800" b="1" kern="0" dirty="0">
                <a:solidFill>
                  <a:srgbClr val="007C85"/>
                </a:solidFill>
                <a:latin typeface="Calibri" pitchFamily="34" charset="0"/>
                <a:ea typeface="+mj-ea"/>
                <a:cs typeface="+mj-cs"/>
              </a:rPr>
              <a:t/>
            </a:r>
            <a:br>
              <a:rPr lang="en-US" sz="2800" b="1" kern="0" dirty="0">
                <a:solidFill>
                  <a:srgbClr val="007C85"/>
                </a:solidFill>
                <a:latin typeface="Calibri" pitchFamily="34" charset="0"/>
                <a:ea typeface="+mj-ea"/>
                <a:cs typeface="+mj-cs"/>
              </a:rPr>
            </a:br>
            <a:endParaRPr lang="en-US" dirty="0"/>
          </a:p>
        </p:txBody>
      </p:sp>
    </p:spTree>
    <p:extLst>
      <p:ext uri="{BB962C8B-B14F-4D97-AF65-F5344CB8AC3E}">
        <p14:creationId xmlns:p14="http://schemas.microsoft.com/office/powerpoint/2010/main" val="473348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2427C9C-83A2-4F56-ACC9-22B05484EC3A}" type="slidenum">
              <a:rPr lang="en-US" smtClean="0"/>
              <a:t>13</a:t>
            </a:fld>
            <a:endParaRPr lang="en-US" dirty="0"/>
          </a:p>
        </p:txBody>
      </p:sp>
      <p:sp>
        <p:nvSpPr>
          <p:cNvPr id="3" name="Rectangle 2"/>
          <p:cNvSpPr/>
          <p:nvPr/>
        </p:nvSpPr>
        <p:spPr>
          <a:xfrm>
            <a:off x="495945" y="1702595"/>
            <a:ext cx="8214102" cy="1569660"/>
          </a:xfrm>
          <a:prstGeom prst="rect">
            <a:avLst/>
          </a:prstGeom>
        </p:spPr>
        <p:txBody>
          <a:bodyPr wrap="square">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To calculate an Eligible Borrower’s adjusted 2019 EBITDA, an Eligible Lender must use the methodology previously used for adjusting EBITDA when extending credit to the Eligible Borrower or similarly situated borrowers on or before the Start Date.</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Rectangle 3"/>
          <p:cNvSpPr/>
          <p:nvPr/>
        </p:nvSpPr>
        <p:spPr>
          <a:xfrm>
            <a:off x="495945" y="706507"/>
            <a:ext cx="8477574" cy="523220"/>
          </a:xfrm>
          <a:prstGeom prst="rect">
            <a:avLst/>
          </a:prstGeom>
        </p:spPr>
        <p:txBody>
          <a:bodyPr wrap="square">
            <a:spAutoFit/>
          </a:bodyPr>
          <a:lstStyle/>
          <a:p>
            <a:r>
              <a:rPr lang="en-US" sz="2800" b="1" u="sng" kern="0" dirty="0">
                <a:solidFill>
                  <a:srgbClr val="007C85"/>
                </a:solidFill>
                <a:latin typeface="Calibri" pitchFamily="34" charset="0"/>
                <a:ea typeface="+mj-ea"/>
                <a:cs typeface="+mj-cs"/>
              </a:rPr>
              <a:t>Principal Size </a:t>
            </a:r>
            <a:r>
              <a:rPr lang="en-US" sz="2800" b="1" u="sng" kern="0" dirty="0" smtClean="0">
                <a:solidFill>
                  <a:srgbClr val="007C85"/>
                </a:solidFill>
                <a:latin typeface="Calibri" pitchFamily="34" charset="0"/>
                <a:ea typeface="+mj-ea"/>
                <a:cs typeface="+mj-cs"/>
              </a:rPr>
              <a:t>Limits </a:t>
            </a:r>
            <a:r>
              <a:rPr lang="en-US" sz="2800" b="1" u="sng" kern="0" dirty="0" smtClean="0">
                <a:solidFill>
                  <a:srgbClr val="007C85"/>
                </a:solidFill>
                <a:latin typeface="Calibri" pitchFamily="34" charset="0"/>
                <a:ea typeface="+mj-ea"/>
                <a:cs typeface="+mj-cs"/>
              </a:rPr>
              <a:t>– Part 3</a:t>
            </a:r>
            <a:endParaRPr lang="en-US" dirty="0"/>
          </a:p>
        </p:txBody>
      </p:sp>
    </p:spTree>
    <p:extLst>
      <p:ext uri="{BB962C8B-B14F-4D97-AF65-F5344CB8AC3E}">
        <p14:creationId xmlns:p14="http://schemas.microsoft.com/office/powerpoint/2010/main" val="3605978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990" y="609600"/>
            <a:ext cx="8323706" cy="538976"/>
          </a:xfrm>
        </p:spPr>
        <p:txBody>
          <a:bodyPr/>
          <a:lstStyle/>
          <a:p>
            <a:r>
              <a:rPr lang="en-US" u="sng" dirty="0"/>
              <a:t>Principal Amortization</a:t>
            </a:r>
            <a:endParaRPr lang="en-US" dirty="0"/>
          </a:p>
        </p:txBody>
      </p:sp>
      <p:sp>
        <p:nvSpPr>
          <p:cNvPr id="3" name="Content Placeholder 2"/>
          <p:cNvSpPr>
            <a:spLocks noGrp="1"/>
          </p:cNvSpPr>
          <p:nvPr>
            <p:ph idx="1"/>
          </p:nvPr>
        </p:nvSpPr>
        <p:spPr>
          <a:xfrm>
            <a:off x="367990" y="1349298"/>
            <a:ext cx="8323706" cy="4839569"/>
          </a:xfrm>
        </p:spPr>
        <p:txBody>
          <a:bodyPr/>
          <a:lstStyle/>
          <a:p>
            <a:r>
              <a:rPr lang="en-US" dirty="0"/>
              <a:t>Depending on the type of Main Street Loan, principal amortization varies as follows</a:t>
            </a:r>
            <a:r>
              <a:rPr lang="en-US" dirty="0" smtClean="0"/>
              <a:t>:</a:t>
            </a:r>
          </a:p>
          <a:p>
            <a:pPr marL="342900" lvl="0" indent="-342900">
              <a:buFont typeface="Arial" panose="020B0604020202020204" pitchFamily="34" charset="0"/>
              <a:buChar char="•"/>
            </a:pPr>
            <a:r>
              <a:rPr lang="en-US" b="1" i="1" dirty="0" smtClean="0"/>
              <a:t>Balloon </a:t>
            </a:r>
            <a:r>
              <a:rPr lang="en-US" b="1" i="1" dirty="0"/>
              <a:t>Principal Amortization (Priority and Expanded Loans) -</a:t>
            </a:r>
            <a:r>
              <a:rPr lang="en-US" dirty="0"/>
              <a:t>  In the case of a Priority Loan or an Expanded Loan, principal payments must occur as follows: (a) 15 percent at the end of the second year, (b) 15 percent at the end of the third year, and (c) 70 percent at maturity at the end of the fourth year</a:t>
            </a:r>
            <a:r>
              <a:rPr lang="en-US" dirty="0" smtClean="0"/>
              <a:t>.</a:t>
            </a:r>
            <a:r>
              <a:rPr lang="en-US" b="1" i="1" dirty="0"/>
              <a:t> </a:t>
            </a:r>
            <a:endParaRPr lang="en-US" dirty="0"/>
          </a:p>
          <a:p>
            <a:pPr marL="342900" lvl="0" indent="-342900">
              <a:buFont typeface="Arial" panose="020B0604020202020204" pitchFamily="34" charset="0"/>
              <a:buChar char="•"/>
            </a:pPr>
            <a:r>
              <a:rPr lang="en-US" b="1" i="1" dirty="0"/>
              <a:t>Level Principal Amortization (New Loans) –</a:t>
            </a:r>
            <a:r>
              <a:rPr lang="en-US" dirty="0"/>
              <a:t> In the case of a New Loan, principal payments must occur as follows: (a) one-third at the end of the second year, (b) one-third at the end of the third year, and (b) one-third at maturity at the end of the fourth year.</a:t>
            </a:r>
          </a:p>
        </p:txBody>
      </p:sp>
      <p:sp>
        <p:nvSpPr>
          <p:cNvPr id="4" name="Slide Number Placeholder 3"/>
          <p:cNvSpPr>
            <a:spLocks noGrp="1"/>
          </p:cNvSpPr>
          <p:nvPr>
            <p:ph type="sldNum" sz="quarter" idx="11"/>
          </p:nvPr>
        </p:nvSpPr>
        <p:spPr/>
        <p:txBody>
          <a:bodyPr/>
          <a:lstStyle/>
          <a:p>
            <a:fld id="{12427C9C-83A2-4F56-ACC9-22B05484EC3A}" type="slidenum">
              <a:rPr lang="en-US" smtClean="0"/>
              <a:t>14</a:t>
            </a:fld>
            <a:endParaRPr lang="en-US" dirty="0"/>
          </a:p>
        </p:txBody>
      </p:sp>
    </p:spTree>
    <p:extLst>
      <p:ext uri="{BB962C8B-B14F-4D97-AF65-F5344CB8AC3E}">
        <p14:creationId xmlns:p14="http://schemas.microsoft.com/office/powerpoint/2010/main" val="2118281980"/>
      </p:ext>
    </p:extLst>
  </p:cSld>
  <p:clrMapOvr>
    <a:masterClrMapping/>
  </p:clrMapOvr>
  <p:transition advTm="20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2427C9C-83A2-4F56-ACC9-22B05484EC3A}" type="slidenum">
              <a:rPr lang="en-US" smtClean="0"/>
              <a:t>15</a:t>
            </a:fld>
            <a:endParaRPr lang="en-US" dirty="0"/>
          </a:p>
        </p:txBody>
      </p:sp>
      <p:sp>
        <p:nvSpPr>
          <p:cNvPr id="3" name="Rectangle 2"/>
          <p:cNvSpPr/>
          <p:nvPr/>
        </p:nvSpPr>
        <p:spPr>
          <a:xfrm>
            <a:off x="604433" y="1689314"/>
            <a:ext cx="8105614" cy="3785652"/>
          </a:xfrm>
          <a:prstGeom prst="rect">
            <a:avLst/>
          </a:prstGeom>
        </p:spPr>
        <p:txBody>
          <a:bodyPr wrap="square">
            <a:spAutoFit/>
          </a:bodyPr>
          <a:lstStyle/>
          <a:p>
            <a:pPr>
              <a:spcAft>
                <a:spcPts val="1200"/>
              </a:spcAft>
            </a:pPr>
            <a:r>
              <a:rPr lang="en-US" sz="2400" dirty="0">
                <a:latin typeface="Calibri" panose="020F0502020204030204" pitchFamily="34" charset="0"/>
                <a:ea typeface="Times New Roman" panose="02020603050405020304" pitchFamily="18" charset="0"/>
                <a:cs typeface="Calibri" panose="020F0502020204030204" pitchFamily="34" charset="0"/>
              </a:rPr>
              <a:t>In general, there are no restrictions on the use of Main Street Loan proceeds, except that (a) no proceeds from a New Loan or an Expanded Loan may be used to prepay or refinance any debt and (b) proceeds from a Priority Loan can be used to refinance existing debt when the Priority Loan is originated only if the existing debt is owed to a person other than an Eligible Lender.  However, when using proceeds from any Main Street Loan, an Eligible Borrower should keep in mind its other commitments under the Main Street Loan, in particular the Employee Retention Commitment (as defined below).</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Rectangle 3"/>
          <p:cNvSpPr/>
          <p:nvPr/>
        </p:nvSpPr>
        <p:spPr>
          <a:xfrm>
            <a:off x="604432" y="790414"/>
            <a:ext cx="8105613" cy="523220"/>
          </a:xfrm>
          <a:prstGeom prst="rect">
            <a:avLst/>
          </a:prstGeom>
        </p:spPr>
        <p:txBody>
          <a:bodyPr wrap="square">
            <a:spAutoFit/>
          </a:bodyPr>
          <a:lstStyle/>
          <a:p>
            <a:r>
              <a:rPr lang="en-US" sz="2800" b="1" u="sng" kern="0" dirty="0" smtClean="0">
                <a:solidFill>
                  <a:srgbClr val="007C85"/>
                </a:solidFill>
                <a:latin typeface="Calibri" pitchFamily="34" charset="0"/>
                <a:ea typeface="+mj-ea"/>
                <a:cs typeface="+mj-cs"/>
              </a:rPr>
              <a:t>Permitted Uses of Loan Proceeds</a:t>
            </a:r>
            <a:endParaRPr lang="en-US" dirty="0"/>
          </a:p>
        </p:txBody>
      </p:sp>
    </p:spTree>
    <p:extLst>
      <p:ext uri="{BB962C8B-B14F-4D97-AF65-F5344CB8AC3E}">
        <p14:creationId xmlns:p14="http://schemas.microsoft.com/office/powerpoint/2010/main" val="1412851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990" y="609600"/>
            <a:ext cx="8323706" cy="583580"/>
          </a:xfrm>
        </p:spPr>
        <p:txBody>
          <a:bodyPr/>
          <a:lstStyle/>
          <a:p>
            <a:r>
              <a:rPr lang="en-US" u="sng" dirty="0"/>
              <a:t>Common Terms </a:t>
            </a:r>
            <a:r>
              <a:rPr lang="en-US" u="sng" dirty="0" smtClean="0"/>
              <a:t>– Part 1</a:t>
            </a:r>
            <a:endParaRPr lang="en-US" dirty="0"/>
          </a:p>
        </p:txBody>
      </p:sp>
      <p:sp>
        <p:nvSpPr>
          <p:cNvPr id="3" name="Content Placeholder 2"/>
          <p:cNvSpPr>
            <a:spLocks noGrp="1"/>
          </p:cNvSpPr>
          <p:nvPr>
            <p:ph idx="1"/>
          </p:nvPr>
        </p:nvSpPr>
        <p:spPr>
          <a:xfrm>
            <a:off x="367990" y="1534974"/>
            <a:ext cx="8323706" cy="4649998"/>
          </a:xfrm>
        </p:spPr>
        <p:txBody>
          <a:bodyPr/>
          <a:lstStyle/>
          <a:p>
            <a:r>
              <a:rPr lang="en-US" dirty="0"/>
              <a:t>Under the Term Sheets, all Main Street Loans share the following common terms and conditions</a:t>
            </a:r>
            <a:r>
              <a:rPr lang="en-US" dirty="0" smtClean="0"/>
              <a:t>:</a:t>
            </a:r>
          </a:p>
          <a:p>
            <a:pPr marL="342900" lvl="0" indent="-342900">
              <a:buFont typeface="Arial" panose="020B0604020202020204" pitchFamily="34" charset="0"/>
              <a:buChar char="•"/>
            </a:pPr>
            <a:r>
              <a:rPr lang="en-US" b="1" i="1" dirty="0" smtClean="0"/>
              <a:t>Financial </a:t>
            </a:r>
            <a:r>
              <a:rPr lang="en-US" b="1" i="1" dirty="0"/>
              <a:t>Terms</a:t>
            </a:r>
            <a:r>
              <a:rPr lang="en-US" dirty="0"/>
              <a:t> – A Main Street Loan must include the following terms (a) four-year maturity, (b) deferral of interest and principal payments for one year, (c) interest at an adjustable rate equal to adjustable LIBOR (1 or 3 month) plus 300 basis points, and (d) no prepayment penalty.</a:t>
            </a:r>
          </a:p>
          <a:p>
            <a:pPr marL="342900" lvl="0" indent="-342900">
              <a:buFont typeface="Arial" panose="020B0604020202020204" pitchFamily="34" charset="0"/>
              <a:buChar char="•"/>
            </a:pPr>
            <a:r>
              <a:rPr lang="en-US" b="1" i="1" dirty="0"/>
              <a:t>Collateral</a:t>
            </a:r>
            <a:r>
              <a:rPr lang="en-US" dirty="0"/>
              <a:t> -  As determined in conjunction with an Eligible Lender, a Main Street Loan may be secured or unsecured, except that an Expanded Loan must be secured if the underlying Eligible Loan is secured.</a:t>
            </a:r>
          </a:p>
          <a:p>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t>16</a:t>
            </a:fld>
            <a:endParaRPr lang="en-US" dirty="0"/>
          </a:p>
        </p:txBody>
      </p:sp>
    </p:spTree>
    <p:extLst>
      <p:ext uri="{BB962C8B-B14F-4D97-AF65-F5344CB8AC3E}">
        <p14:creationId xmlns:p14="http://schemas.microsoft.com/office/powerpoint/2010/main" val="1086379419"/>
      </p:ext>
    </p:extLst>
  </p:cSld>
  <p:clrMapOvr>
    <a:masterClrMapping/>
  </p:clrMapOvr>
  <p:transition advTm="20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2427C9C-83A2-4F56-ACC9-22B05484EC3A}" type="slidenum">
              <a:rPr lang="en-US" smtClean="0"/>
              <a:t>17</a:t>
            </a:fld>
            <a:endParaRPr lang="en-US" dirty="0"/>
          </a:p>
        </p:txBody>
      </p:sp>
      <p:sp>
        <p:nvSpPr>
          <p:cNvPr id="3" name="Rectangle 2"/>
          <p:cNvSpPr/>
          <p:nvPr/>
        </p:nvSpPr>
        <p:spPr>
          <a:xfrm>
            <a:off x="426298" y="1643896"/>
            <a:ext cx="8268249" cy="4093428"/>
          </a:xfrm>
          <a:prstGeom prst="rect">
            <a:avLst/>
          </a:prstGeom>
        </p:spPr>
        <p:txBody>
          <a:bodyPr wrap="square">
            <a:spAutoFit/>
          </a:bodyPr>
          <a:lstStyle/>
          <a:p>
            <a:pPr marL="342900" marR="0" lvl="0" indent="-342900">
              <a:spcBef>
                <a:spcPts val="0"/>
              </a:spcBef>
              <a:spcAft>
                <a:spcPts val="1200"/>
              </a:spcAft>
              <a:buFont typeface="Arial" panose="020B0604020202020204" pitchFamily="34" charset="0"/>
              <a:buChar char="•"/>
            </a:pPr>
            <a:r>
              <a:rPr lang="en-US" sz="2400" b="1" i="1" dirty="0" smtClean="0">
                <a:latin typeface="Calibri" panose="020F0502020204030204" pitchFamily="34" charset="0"/>
                <a:ea typeface="Times New Roman" panose="02020603050405020304" pitchFamily="18" charset="0"/>
                <a:cs typeface="Calibri" panose="020F0502020204030204" pitchFamily="34" charset="0"/>
              </a:rPr>
              <a:t>Nonsubordination </a:t>
            </a:r>
            <a:r>
              <a:rPr lang="en-US" sz="2400" dirty="0" smtClean="0">
                <a:latin typeface="Calibri" panose="020F0502020204030204" pitchFamily="34" charset="0"/>
                <a:ea typeface="Times New Roman" panose="02020603050405020304" pitchFamily="18" charset="0"/>
                <a:cs typeface="Calibri" panose="020F0502020204030204" pitchFamily="34" charset="0"/>
              </a:rPr>
              <a:t>- At all times, a Main Street Loan must be senior to or pari passu with the Eligible Borrower’s other loans or debt instruments (other than mortgage debt in the case of a Priority Loan or Expanded Loan</a:t>
            </a:r>
            <a:r>
              <a:rPr lang="en-US" sz="2400" dirty="0" smtClean="0">
                <a:latin typeface="Calibri" panose="020F0502020204030204" pitchFamily="34" charset="0"/>
                <a:ea typeface="Times New Roman" panose="02020603050405020304" pitchFamily="18" charset="0"/>
                <a:cs typeface="Calibri" panose="020F0502020204030204" pitchFamily="34" charset="0"/>
              </a:rPr>
              <a:t>).</a:t>
            </a:r>
          </a:p>
          <a:p>
            <a:pPr marR="0" lvl="0">
              <a:spcBef>
                <a:spcPts val="0"/>
              </a:spcBef>
              <a:spcAft>
                <a:spcPts val="1200"/>
              </a:spcAft>
            </a:pPr>
            <a:endParaRPr lang="en-US" sz="2400" dirty="0" smtClean="0">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spcBef>
                <a:spcPts val="0"/>
              </a:spcBef>
              <a:spcAft>
                <a:spcPts val="1200"/>
              </a:spcAft>
              <a:buFont typeface="Arial" panose="020B0604020202020204" pitchFamily="34" charset="0"/>
              <a:buChar char="•"/>
            </a:pPr>
            <a:r>
              <a:rPr lang="en-US" sz="2400" b="1" i="1" dirty="0" smtClean="0">
                <a:latin typeface="Calibri" panose="020F0502020204030204" pitchFamily="34" charset="0"/>
                <a:ea typeface="Times New Roman" panose="02020603050405020304" pitchFamily="18" charset="0"/>
                <a:cs typeface="Calibri" panose="020F0502020204030204" pitchFamily="34" charset="0"/>
              </a:rPr>
              <a:t>No Prepayment of Other Debt</a:t>
            </a:r>
            <a:r>
              <a:rPr lang="en-US" sz="2400" dirty="0" smtClean="0">
                <a:latin typeface="Calibri" panose="020F0502020204030204" pitchFamily="34" charset="0"/>
                <a:ea typeface="Times New Roman" panose="02020603050405020304" pitchFamily="18" charset="0"/>
                <a:cs typeface="Calibri" panose="020F0502020204030204" pitchFamily="34" charset="0"/>
              </a:rPr>
              <a:t> -  While any Main Street Loan remains outstanding, an Eligible Borrower may not prepay any other debt (other than refinancing permitted in connection with a Priority Loan) or reduce or cancel any line of credit with any lender.</a:t>
            </a:r>
          </a:p>
        </p:txBody>
      </p:sp>
      <p:sp>
        <p:nvSpPr>
          <p:cNvPr id="4" name="Rectangle 3"/>
          <p:cNvSpPr/>
          <p:nvPr/>
        </p:nvSpPr>
        <p:spPr>
          <a:xfrm>
            <a:off x="426298" y="749395"/>
            <a:ext cx="8508379" cy="523220"/>
          </a:xfrm>
          <a:prstGeom prst="rect">
            <a:avLst/>
          </a:prstGeom>
        </p:spPr>
        <p:txBody>
          <a:bodyPr wrap="square">
            <a:spAutoFit/>
          </a:bodyPr>
          <a:lstStyle/>
          <a:p>
            <a:r>
              <a:rPr lang="en-US" sz="2800" b="1" u="sng" kern="0" dirty="0">
                <a:solidFill>
                  <a:srgbClr val="007C85"/>
                </a:solidFill>
                <a:latin typeface="Calibri" pitchFamily="34" charset="0"/>
                <a:ea typeface="+mj-ea"/>
                <a:cs typeface="+mj-cs"/>
              </a:rPr>
              <a:t>Common </a:t>
            </a:r>
            <a:r>
              <a:rPr lang="en-US" sz="2800" b="1" u="sng" kern="0" dirty="0" smtClean="0">
                <a:solidFill>
                  <a:srgbClr val="007C85"/>
                </a:solidFill>
                <a:latin typeface="Calibri" pitchFamily="34" charset="0"/>
                <a:ea typeface="+mj-ea"/>
                <a:cs typeface="+mj-cs"/>
              </a:rPr>
              <a:t>Terms – Part 2</a:t>
            </a:r>
            <a:endParaRPr lang="en-US" dirty="0"/>
          </a:p>
        </p:txBody>
      </p:sp>
    </p:spTree>
    <p:extLst>
      <p:ext uri="{BB962C8B-B14F-4D97-AF65-F5344CB8AC3E}">
        <p14:creationId xmlns:p14="http://schemas.microsoft.com/office/powerpoint/2010/main" val="2735667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2427C9C-83A2-4F56-ACC9-22B05484EC3A}" type="slidenum">
              <a:rPr lang="en-US" smtClean="0"/>
              <a:t>18</a:t>
            </a:fld>
            <a:endParaRPr lang="en-US" dirty="0"/>
          </a:p>
        </p:txBody>
      </p:sp>
      <p:sp>
        <p:nvSpPr>
          <p:cNvPr id="3" name="Rectangle 2"/>
          <p:cNvSpPr/>
          <p:nvPr/>
        </p:nvSpPr>
        <p:spPr>
          <a:xfrm>
            <a:off x="263471" y="1534332"/>
            <a:ext cx="8353587" cy="3416320"/>
          </a:xfrm>
          <a:prstGeom prst="rect">
            <a:avLst/>
          </a:prstGeom>
        </p:spPr>
        <p:txBody>
          <a:bodyPr wrap="square">
            <a:spAutoFit/>
          </a:bodyPr>
          <a:lstStyle/>
          <a:p>
            <a:pPr marL="285750" indent="-285750">
              <a:buFont typeface="Arial" panose="020B0604020202020204" pitchFamily="34" charset="0"/>
              <a:buChar char="•"/>
            </a:pPr>
            <a:r>
              <a:rPr lang="en-US" sz="2400" b="1" i="1" dirty="0" smtClean="0">
                <a:latin typeface="Calibri" panose="020F0502020204030204" pitchFamily="34" charset="0"/>
                <a:cs typeface="Calibri" panose="020F0502020204030204" pitchFamily="34" charset="0"/>
              </a:rPr>
              <a:t>No Imminent Bankruptcy</a:t>
            </a:r>
            <a:r>
              <a:rPr lang="en-US" sz="2400" dirty="0" smtClean="0">
                <a:latin typeface="Calibri" panose="020F0502020204030204" pitchFamily="34" charset="0"/>
                <a:cs typeface="Calibri" panose="020F0502020204030204" pitchFamily="34" charset="0"/>
              </a:rPr>
              <a:t> – In connection with a Main Street Loan, an Eligible Lender must certify that it reasonably expects to be able to meet its financial obligations for and does not expect to file for bankruptcy during the next ninety days.</a:t>
            </a:r>
          </a:p>
          <a:p>
            <a:pPr marL="285750" indent="-285750">
              <a:buFont typeface="Arial" panose="020B0604020202020204" pitchFamily="34" charset="0"/>
              <a:buChar char="•"/>
            </a:pPr>
            <a:endParaRPr lang="en-US" sz="2400" dirty="0" smtClean="0">
              <a:latin typeface="Calibri" panose="020F0502020204030204" pitchFamily="34" charset="0"/>
              <a:cs typeface="Calibri" panose="020F0502020204030204" pitchFamily="34" charset="0"/>
            </a:endParaRPr>
          </a:p>
          <a:p>
            <a:pPr marL="285750" marR="0" lvl="0" indent="-285750">
              <a:spcBef>
                <a:spcPts val="0"/>
              </a:spcBef>
              <a:spcAft>
                <a:spcPts val="0"/>
              </a:spcAft>
              <a:buFont typeface="Arial" panose="020B0604020202020204" pitchFamily="34" charset="0"/>
              <a:buChar char="•"/>
            </a:pPr>
            <a:r>
              <a:rPr lang="en-US" sz="2400" b="1" i="1" dirty="0" smtClean="0">
                <a:latin typeface="Calibri" panose="020F0502020204030204" pitchFamily="34" charset="0"/>
                <a:ea typeface="Calibri" panose="020F0502020204030204" pitchFamily="34" charset="0"/>
                <a:cs typeface="Calibri" panose="020F0502020204030204" pitchFamily="34" charset="0"/>
              </a:rPr>
              <a:t>Other CARES Act Restrictions</a:t>
            </a:r>
            <a:r>
              <a:rPr lang="en-US" sz="2400" dirty="0" smtClean="0">
                <a:latin typeface="Calibri" panose="020F0502020204030204" pitchFamily="34" charset="0"/>
                <a:ea typeface="Calibri" panose="020F0502020204030204" pitchFamily="34" charset="0"/>
                <a:cs typeface="Calibri" panose="020F0502020204030204" pitchFamily="34" charset="0"/>
              </a:rPr>
              <a:t> – An Eligible Borrower must comply with the limits on equity repurchases, dividends, distributions (other than tax distributions) and compensation, as specified in Section 4003 of the CARES Act. </a:t>
            </a:r>
          </a:p>
        </p:txBody>
      </p:sp>
      <p:sp>
        <p:nvSpPr>
          <p:cNvPr id="4" name="Rectangle 3"/>
          <p:cNvSpPr/>
          <p:nvPr/>
        </p:nvSpPr>
        <p:spPr>
          <a:xfrm>
            <a:off x="263471" y="728421"/>
            <a:ext cx="8562718" cy="523220"/>
          </a:xfrm>
          <a:prstGeom prst="rect">
            <a:avLst/>
          </a:prstGeom>
        </p:spPr>
        <p:txBody>
          <a:bodyPr wrap="square">
            <a:spAutoFit/>
          </a:bodyPr>
          <a:lstStyle/>
          <a:p>
            <a:pPr lvl="0"/>
            <a:r>
              <a:rPr lang="en-US" sz="2800" b="1" u="sng" kern="0" dirty="0">
                <a:solidFill>
                  <a:srgbClr val="007C85"/>
                </a:solidFill>
                <a:latin typeface="Calibri" pitchFamily="34" charset="0"/>
              </a:rPr>
              <a:t>Common </a:t>
            </a:r>
            <a:r>
              <a:rPr lang="en-US" sz="2800" b="1" u="sng" kern="0" dirty="0" smtClean="0">
                <a:solidFill>
                  <a:srgbClr val="007C85"/>
                </a:solidFill>
                <a:latin typeface="Calibri" pitchFamily="34" charset="0"/>
              </a:rPr>
              <a:t>Terms – Part 3</a:t>
            </a:r>
            <a:endParaRPr lang="en-US" dirty="0">
              <a:solidFill>
                <a:prstClr val="black"/>
              </a:solidFill>
            </a:endParaRPr>
          </a:p>
        </p:txBody>
      </p:sp>
    </p:spTree>
    <p:extLst>
      <p:ext uri="{BB962C8B-B14F-4D97-AF65-F5344CB8AC3E}">
        <p14:creationId xmlns:p14="http://schemas.microsoft.com/office/powerpoint/2010/main" val="3980610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2427C9C-83A2-4F56-ACC9-22B05484EC3A}" type="slidenum">
              <a:rPr lang="en-US" smtClean="0"/>
              <a:t>19</a:t>
            </a:fld>
            <a:endParaRPr lang="en-US" dirty="0"/>
          </a:p>
        </p:txBody>
      </p:sp>
      <p:sp>
        <p:nvSpPr>
          <p:cNvPr id="3" name="Rectangle 2"/>
          <p:cNvSpPr/>
          <p:nvPr/>
        </p:nvSpPr>
        <p:spPr>
          <a:xfrm>
            <a:off x="216977" y="1456841"/>
            <a:ext cx="8307092" cy="3416320"/>
          </a:xfrm>
          <a:prstGeom prst="rect">
            <a:avLst/>
          </a:prstGeom>
        </p:spPr>
        <p:txBody>
          <a:bodyPr wrap="square">
            <a:spAutoFit/>
          </a:bodyPr>
          <a:lstStyle/>
          <a:p>
            <a:pPr marL="285750" marR="0" lvl="0" indent="-285750">
              <a:spcBef>
                <a:spcPts val="0"/>
              </a:spcBef>
              <a:spcAft>
                <a:spcPts val="0"/>
              </a:spcAft>
              <a:buFont typeface="Arial" panose="020B0604020202020204" pitchFamily="34" charset="0"/>
              <a:buChar char="•"/>
            </a:pPr>
            <a:r>
              <a:rPr lang="en-US" sz="2400" b="1" i="1" dirty="0">
                <a:latin typeface="Calibri" panose="020F0502020204030204" pitchFamily="34" charset="0"/>
                <a:ea typeface="Calibri" panose="020F0502020204030204" pitchFamily="34" charset="0"/>
                <a:cs typeface="Calibri" panose="020F0502020204030204" pitchFamily="34" charset="0"/>
              </a:rPr>
              <a:t>Origination and Other Transaction Fees</a:t>
            </a:r>
            <a:r>
              <a:rPr lang="en-US" sz="2400" dirty="0">
                <a:latin typeface="Calibri" panose="020F0502020204030204" pitchFamily="34" charset="0"/>
                <a:ea typeface="Calibri" panose="020F0502020204030204" pitchFamily="34" charset="0"/>
                <a:cs typeface="Calibri" panose="020F0502020204030204" pitchFamily="34" charset="0"/>
              </a:rPr>
              <a:t> – An Eligible Lender may charge an Eligible Borrower an origination fee equal to a percentage of the Main Street Loan’s principal amount: 100 basis points in the case of Priority Loan or New Loan and 75 basis points in the case of an Expanded Loan.  In addition, an Eligible Lender may pass through a transaction fee charged to the Eligible Lender by the SPV: 100 basis points in the case of Priority Loan or New Loan and 75 basis points in the case of an Expanded Loan</a:t>
            </a:r>
            <a:r>
              <a:rPr lang="en-US" sz="2400" dirty="0" smtClean="0">
                <a:latin typeface="Calibri" panose="020F0502020204030204" pitchFamily="34" charset="0"/>
                <a:ea typeface="Calibri" panose="020F0502020204030204" pitchFamily="34" charset="0"/>
                <a:cs typeface="Calibri" panose="020F0502020204030204" pitchFamily="34" charset="0"/>
              </a:rPr>
              <a:t>.</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
        <p:nvSpPr>
          <p:cNvPr id="4" name="Rectangle 3"/>
          <p:cNvSpPr/>
          <p:nvPr/>
        </p:nvSpPr>
        <p:spPr>
          <a:xfrm>
            <a:off x="480447" y="728420"/>
            <a:ext cx="8229600" cy="523220"/>
          </a:xfrm>
          <a:prstGeom prst="rect">
            <a:avLst/>
          </a:prstGeom>
        </p:spPr>
        <p:txBody>
          <a:bodyPr wrap="square">
            <a:spAutoFit/>
          </a:bodyPr>
          <a:lstStyle/>
          <a:p>
            <a:pPr lvl="0"/>
            <a:r>
              <a:rPr lang="en-US" sz="2800" b="1" u="sng" kern="0" dirty="0">
                <a:solidFill>
                  <a:srgbClr val="007C85"/>
                </a:solidFill>
                <a:latin typeface="Calibri" pitchFamily="34" charset="0"/>
              </a:rPr>
              <a:t>Common </a:t>
            </a:r>
            <a:r>
              <a:rPr lang="en-US" sz="2800" b="1" u="sng" kern="0" dirty="0" smtClean="0">
                <a:solidFill>
                  <a:srgbClr val="007C85"/>
                </a:solidFill>
                <a:latin typeface="Calibri" pitchFamily="34" charset="0"/>
              </a:rPr>
              <a:t>Terms – Part 4</a:t>
            </a:r>
            <a:endParaRPr lang="en-US" dirty="0">
              <a:solidFill>
                <a:prstClr val="black"/>
              </a:solidFill>
            </a:endParaRPr>
          </a:p>
        </p:txBody>
      </p:sp>
    </p:spTree>
    <p:extLst>
      <p:ext uri="{BB962C8B-B14F-4D97-AF65-F5344CB8AC3E}">
        <p14:creationId xmlns:p14="http://schemas.microsoft.com/office/powerpoint/2010/main" val="489632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Agenda</a:t>
            </a:r>
            <a:endParaRPr lang="en-US" dirty="0"/>
          </a:p>
        </p:txBody>
      </p:sp>
      <p:sp>
        <p:nvSpPr>
          <p:cNvPr id="3" name="Content Placeholder 2"/>
          <p:cNvSpPr>
            <a:spLocks noGrp="1"/>
          </p:cNvSpPr>
          <p:nvPr>
            <p:ph idx="1"/>
          </p:nvPr>
        </p:nvSpPr>
        <p:spPr/>
        <p:txBody>
          <a:bodyPr/>
          <a:lstStyle/>
          <a:p>
            <a:r>
              <a:rPr lang="en-US" dirty="0" smtClean="0"/>
              <a:t>Today’s </a:t>
            </a:r>
            <a:r>
              <a:rPr lang="en-US" dirty="0" smtClean="0"/>
              <a:t>presentation focuses on </a:t>
            </a:r>
            <a:r>
              <a:rPr lang="en-US" dirty="0" smtClean="0"/>
              <a:t>three new loan programs:</a:t>
            </a:r>
            <a:endParaRPr lang="en-US" dirty="0" smtClean="0"/>
          </a:p>
          <a:p>
            <a:endParaRPr lang="en-US" dirty="0" smtClean="0"/>
          </a:p>
          <a:p>
            <a:pPr lvl="1"/>
            <a:r>
              <a:rPr lang="en-US" dirty="0" smtClean="0"/>
              <a:t>The Main Street New Loan Facility,</a:t>
            </a:r>
            <a:endParaRPr lang="en-US" dirty="0" smtClean="0"/>
          </a:p>
          <a:p>
            <a:pPr lvl="1"/>
            <a:r>
              <a:rPr lang="en-US" dirty="0" smtClean="0"/>
              <a:t>The Main Street Priority Loan Facility, and</a:t>
            </a:r>
            <a:endParaRPr lang="en-US" dirty="0" smtClean="0"/>
          </a:p>
          <a:p>
            <a:pPr lvl="1"/>
            <a:r>
              <a:rPr lang="en-US" dirty="0" smtClean="0"/>
              <a:t>The Main Street Expanded Loan Facility.</a:t>
            </a:r>
            <a:endParaRPr lang="en-US"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pPr/>
              <a:t>2</a:t>
            </a:fld>
            <a:endParaRPr lang="en-US" dirty="0"/>
          </a:p>
        </p:txBody>
      </p:sp>
    </p:spTree>
    <p:extLst>
      <p:ext uri="{BB962C8B-B14F-4D97-AF65-F5344CB8AC3E}">
        <p14:creationId xmlns:p14="http://schemas.microsoft.com/office/powerpoint/2010/main" val="246464780"/>
      </p:ext>
    </p:extLst>
  </p:cSld>
  <p:clrMapOvr>
    <a:masterClrMapping/>
  </p:clrMapOvr>
  <p:transition advTm="20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2427C9C-83A2-4F56-ACC9-22B05484EC3A}" type="slidenum">
              <a:rPr lang="en-US" smtClean="0"/>
              <a:t>20</a:t>
            </a:fld>
            <a:endParaRPr lang="en-US" dirty="0"/>
          </a:p>
        </p:txBody>
      </p:sp>
      <p:sp>
        <p:nvSpPr>
          <p:cNvPr id="3" name="Rectangle 2"/>
          <p:cNvSpPr/>
          <p:nvPr/>
        </p:nvSpPr>
        <p:spPr>
          <a:xfrm>
            <a:off x="216977" y="1456841"/>
            <a:ext cx="8307092" cy="1569660"/>
          </a:xfrm>
          <a:prstGeom prst="rect">
            <a:avLst/>
          </a:prstGeom>
        </p:spPr>
        <p:txBody>
          <a:bodyPr wrap="square">
            <a:spAutoFit/>
          </a:bodyPr>
          <a:lstStyle/>
          <a:p>
            <a:pPr marL="365760" marR="0" lvl="0" indent="-285750">
              <a:spcBef>
                <a:spcPts val="0"/>
              </a:spcBef>
              <a:spcAft>
                <a:spcPts val="0"/>
              </a:spcAft>
              <a:buFont typeface="Arial" panose="020B0604020202020204" pitchFamily="34" charset="0"/>
              <a:buChar char="•"/>
            </a:pPr>
            <a:r>
              <a:rPr lang="en-US" sz="2400" b="1" i="1" dirty="0" smtClean="0">
                <a:latin typeface="Calibri" panose="020F0502020204030204" pitchFamily="34" charset="0"/>
                <a:ea typeface="Calibri" panose="020F0502020204030204" pitchFamily="34" charset="0"/>
                <a:cs typeface="Calibri" panose="020F0502020204030204" pitchFamily="34" charset="0"/>
              </a:rPr>
              <a:t>Employee </a:t>
            </a:r>
            <a:r>
              <a:rPr lang="en-US" sz="2400" b="1" i="1" dirty="0" smtClean="0">
                <a:latin typeface="Calibri" panose="020F0502020204030204" pitchFamily="34" charset="0"/>
                <a:ea typeface="Calibri" panose="020F0502020204030204" pitchFamily="34" charset="0"/>
                <a:cs typeface="Calibri" panose="020F0502020204030204" pitchFamily="34" charset="0"/>
              </a:rPr>
              <a:t>Retention</a:t>
            </a:r>
            <a:r>
              <a:rPr lang="en-US" sz="2400" dirty="0" smtClean="0">
                <a:latin typeface="Calibri" panose="020F0502020204030204" pitchFamily="34" charset="0"/>
                <a:ea typeface="Calibri" panose="020F0502020204030204" pitchFamily="34" charset="0"/>
                <a:cs typeface="Calibri" panose="020F0502020204030204" pitchFamily="34" charset="0"/>
              </a:rPr>
              <a:t> </a:t>
            </a:r>
            <a:r>
              <a:rPr lang="en-US" sz="2400" b="1" i="1" dirty="0" smtClean="0">
                <a:latin typeface="Calibri" panose="020F0502020204030204" pitchFamily="34" charset="0"/>
                <a:ea typeface="Calibri" panose="020F0502020204030204" pitchFamily="34" charset="0"/>
                <a:cs typeface="Calibri" panose="020F0502020204030204" pitchFamily="34" charset="0"/>
              </a:rPr>
              <a:t>Commitment</a:t>
            </a:r>
            <a:r>
              <a:rPr lang="en-US" sz="2400" i="1" dirty="0" smtClean="0">
                <a:latin typeface="Calibri" panose="020F0502020204030204" pitchFamily="34" charset="0"/>
                <a:ea typeface="Calibri" panose="020F0502020204030204" pitchFamily="34" charset="0"/>
                <a:cs typeface="Calibri" panose="020F0502020204030204" pitchFamily="34" charset="0"/>
              </a:rPr>
              <a:t> </a:t>
            </a:r>
            <a:r>
              <a:rPr lang="en-US" sz="2400" dirty="0" smtClean="0">
                <a:latin typeface="Calibri" panose="020F0502020204030204" pitchFamily="34" charset="0"/>
                <a:ea typeface="Calibri" panose="020F0502020204030204" pitchFamily="34" charset="0"/>
                <a:cs typeface="Calibri" panose="020F0502020204030204" pitchFamily="34" charset="0"/>
              </a:rPr>
              <a:t>- While a Main Street Loan</a:t>
            </a:r>
          </a:p>
          <a:p>
            <a:pPr marL="365760" marR="0" lvl="0">
              <a:spcBef>
                <a:spcPts val="0"/>
              </a:spcBef>
              <a:spcAft>
                <a:spcPts val="0"/>
              </a:spcAft>
            </a:pPr>
            <a:r>
              <a:rPr lang="en-US" sz="2400" dirty="0" smtClean="0">
                <a:latin typeface="Calibri" panose="020F0502020204030204" pitchFamily="34" charset="0"/>
                <a:ea typeface="Calibri" panose="020F0502020204030204" pitchFamily="34" charset="0"/>
                <a:cs typeface="Calibri" panose="020F0502020204030204" pitchFamily="34" charset="0"/>
              </a:rPr>
              <a:t>is outstanding, an Eligible Borrower must make commercially reasonable efforts to maintain its payroll and retain its employees (the “</a:t>
            </a:r>
            <a:r>
              <a:rPr lang="en-US" sz="2400" b="1" i="1" dirty="0" smtClean="0">
                <a:latin typeface="Calibri" panose="020F0502020204030204" pitchFamily="34" charset="0"/>
                <a:ea typeface="Calibri" panose="020F0502020204030204" pitchFamily="34" charset="0"/>
                <a:cs typeface="Calibri" panose="020F0502020204030204" pitchFamily="34" charset="0"/>
              </a:rPr>
              <a:t>Employee Retention Commitment</a:t>
            </a:r>
            <a:r>
              <a:rPr lang="en-US" sz="2400" dirty="0" smtClean="0">
                <a:latin typeface="Calibri" panose="020F0502020204030204" pitchFamily="34" charset="0"/>
                <a:ea typeface="Calibri" panose="020F0502020204030204" pitchFamily="34" charset="0"/>
                <a:cs typeface="Calibri" panose="020F0502020204030204" pitchFamily="34" charset="0"/>
              </a:rPr>
              <a:t>”).</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
        <p:nvSpPr>
          <p:cNvPr id="4" name="Rectangle 3"/>
          <p:cNvSpPr/>
          <p:nvPr/>
        </p:nvSpPr>
        <p:spPr>
          <a:xfrm>
            <a:off x="480447" y="728420"/>
            <a:ext cx="8229600" cy="523220"/>
          </a:xfrm>
          <a:prstGeom prst="rect">
            <a:avLst/>
          </a:prstGeom>
        </p:spPr>
        <p:txBody>
          <a:bodyPr wrap="square">
            <a:spAutoFit/>
          </a:bodyPr>
          <a:lstStyle/>
          <a:p>
            <a:pPr lvl="0"/>
            <a:r>
              <a:rPr lang="en-US" sz="2800" b="1" u="sng" kern="0" dirty="0">
                <a:solidFill>
                  <a:srgbClr val="007C85"/>
                </a:solidFill>
                <a:latin typeface="Calibri" pitchFamily="34" charset="0"/>
              </a:rPr>
              <a:t>Common </a:t>
            </a:r>
            <a:r>
              <a:rPr lang="en-US" sz="2800" b="1" u="sng" kern="0" dirty="0" smtClean="0">
                <a:solidFill>
                  <a:srgbClr val="007C85"/>
                </a:solidFill>
                <a:latin typeface="Calibri" pitchFamily="34" charset="0"/>
              </a:rPr>
              <a:t>Terms – Part 5</a:t>
            </a:r>
            <a:endParaRPr lang="en-US" dirty="0">
              <a:solidFill>
                <a:prstClr val="black"/>
              </a:solidFill>
            </a:endParaRPr>
          </a:p>
        </p:txBody>
      </p:sp>
    </p:spTree>
    <p:extLst>
      <p:ext uri="{BB962C8B-B14F-4D97-AF65-F5344CB8AC3E}">
        <p14:creationId xmlns:p14="http://schemas.microsoft.com/office/powerpoint/2010/main" val="4143892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Eligible Lenders</a:t>
            </a:r>
            <a:br>
              <a:rPr lang="en-US" u="sng" dirty="0"/>
            </a:br>
            <a:endParaRPr lang="en-US" dirty="0"/>
          </a:p>
        </p:txBody>
      </p:sp>
      <p:sp>
        <p:nvSpPr>
          <p:cNvPr id="3" name="Content Placeholder 2"/>
          <p:cNvSpPr>
            <a:spLocks noGrp="1"/>
          </p:cNvSpPr>
          <p:nvPr>
            <p:ph idx="1"/>
          </p:nvPr>
        </p:nvSpPr>
        <p:spPr/>
        <p:txBody>
          <a:bodyPr/>
          <a:lstStyle/>
          <a:p>
            <a:r>
              <a:rPr lang="en-US" dirty="0"/>
              <a:t>In another change from earlier guidance, the </a:t>
            </a:r>
            <a:r>
              <a:rPr lang="en-US" dirty="0" smtClean="0"/>
              <a:t>term sheets </a:t>
            </a:r>
            <a:r>
              <a:rPr lang="en-US" dirty="0"/>
              <a:t>expand the roster of lenders eligible to participate in the Main Street Lending Program (each, an “</a:t>
            </a:r>
            <a:r>
              <a:rPr lang="en-US" b="1" i="1" dirty="0"/>
              <a:t>Eligible Lender</a:t>
            </a:r>
            <a:r>
              <a:rPr lang="en-US" dirty="0"/>
              <a:t>”).   </a:t>
            </a:r>
            <a:endParaRPr lang="en-US" dirty="0" smtClean="0"/>
          </a:p>
          <a:p>
            <a:r>
              <a:rPr lang="en-US" dirty="0" smtClean="0"/>
              <a:t>The </a:t>
            </a:r>
            <a:r>
              <a:rPr lang="en-US" dirty="0"/>
              <a:t>new list of Eligible Lenders includes any U.S. federally-insured depository institution (such as a bank, savings association, or credit union), a U.S. branch or agency of a foreign bank, a U.S. bank holding company, a U.S. savings and loan holding company, a U.S. intermediate holding company of a foreign banking organization, and a U.S. subsidiary of any of the foregoing.</a:t>
            </a:r>
            <a:endParaRPr lang="en-US" b="1" u="sng" dirty="0"/>
          </a:p>
          <a:p>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t>21</a:t>
            </a:fld>
            <a:endParaRPr lang="en-US" dirty="0"/>
          </a:p>
        </p:txBody>
      </p:sp>
    </p:spTree>
    <p:extLst>
      <p:ext uri="{BB962C8B-B14F-4D97-AF65-F5344CB8AC3E}">
        <p14:creationId xmlns:p14="http://schemas.microsoft.com/office/powerpoint/2010/main" val="2764640700"/>
      </p:ext>
    </p:extLst>
  </p:cSld>
  <p:clrMapOvr>
    <a:masterClrMapping/>
  </p:clrMapOvr>
  <p:transition advTm="20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198" y="1822788"/>
            <a:ext cx="8241991" cy="3616574"/>
          </a:xfrm>
        </p:spPr>
        <p:txBody>
          <a:bodyPr/>
          <a:lstStyle/>
          <a:p>
            <a:pPr algn="ctr"/>
            <a:r>
              <a:rPr lang="en-US" sz="2400" dirty="0" smtClean="0">
                <a:solidFill>
                  <a:schemeClr val="tx1"/>
                </a:solidFill>
              </a:rPr>
              <a:t>For further information please contact:</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Mark A. Limardo</a:t>
            </a:r>
            <a:br>
              <a:rPr lang="en-US" sz="2400" dirty="0" smtClean="0">
                <a:solidFill>
                  <a:schemeClr val="tx1"/>
                </a:solidFill>
              </a:rPr>
            </a:br>
            <a:r>
              <a:rPr lang="en-US" sz="2400" dirty="0" smtClean="0">
                <a:solidFill>
                  <a:schemeClr val="tx1"/>
                </a:solidFill>
                <a:hlinkClick r:id="rId2"/>
              </a:rPr>
              <a:t>mlimardo@olshanlaw.com</a:t>
            </a:r>
            <a:r>
              <a:rPr lang="en-US" sz="2400" dirty="0" smtClean="0">
                <a:solidFill>
                  <a:schemeClr val="tx1"/>
                </a:solidFill>
              </a:rPr>
              <a:t/>
            </a:r>
            <a:br>
              <a:rPr lang="en-US" sz="2400" dirty="0" smtClean="0">
                <a:solidFill>
                  <a:schemeClr val="tx1"/>
                </a:solidFill>
              </a:rPr>
            </a:br>
            <a:r>
              <a:rPr lang="en-US" sz="2400" dirty="0" smtClean="0">
                <a:solidFill>
                  <a:schemeClr val="tx1"/>
                </a:solidFill>
              </a:rPr>
              <a:t>212.451.2364</a:t>
            </a:r>
            <a:r>
              <a:rPr lang="en-US" dirty="0" smtClean="0"/>
              <a:t/>
            </a:r>
            <a:br>
              <a:rPr lang="en-US" dirty="0" smtClean="0"/>
            </a:br>
            <a:r>
              <a:rPr lang="en-US" dirty="0" smtClean="0"/>
              <a:t/>
            </a:r>
            <a:br>
              <a:rPr lang="en-US" dirty="0" smtClean="0"/>
            </a:br>
            <a:r>
              <a:rPr lang="en-US" sz="2400" dirty="0">
                <a:solidFill>
                  <a:schemeClr val="tx1"/>
                </a:solidFill>
              </a:rPr>
              <a:t>Michael J. Passarella</a:t>
            </a:r>
            <a:r>
              <a:rPr lang="en-US" dirty="0"/>
              <a:t/>
            </a:r>
            <a:br>
              <a:rPr lang="en-US" dirty="0"/>
            </a:br>
            <a:r>
              <a:rPr lang="en-US" sz="2400" dirty="0">
                <a:solidFill>
                  <a:schemeClr val="tx1"/>
                </a:solidFill>
                <a:hlinkClick r:id="rId3"/>
              </a:rPr>
              <a:t>mpassarella@olshanlaw.com</a:t>
            </a:r>
            <a:r>
              <a:rPr lang="en-US" dirty="0"/>
              <a:t/>
            </a:r>
            <a:br>
              <a:rPr lang="en-US" dirty="0"/>
            </a:br>
            <a:r>
              <a:rPr lang="en-US" sz="2400" dirty="0">
                <a:solidFill>
                  <a:schemeClr val="tx1"/>
                </a:solidFill>
              </a:rPr>
              <a:t>212.451.2322</a:t>
            </a:r>
            <a:r>
              <a:rPr lang="en-US" dirty="0"/>
              <a:t/>
            </a:r>
            <a:br>
              <a:rPr lang="en-US" dirty="0"/>
            </a:br>
            <a:endParaRPr lang="en-US" dirty="0"/>
          </a:p>
        </p:txBody>
      </p:sp>
      <p:sp>
        <p:nvSpPr>
          <p:cNvPr id="3" name="Slide Number Placeholder 2"/>
          <p:cNvSpPr>
            <a:spLocks noGrp="1"/>
          </p:cNvSpPr>
          <p:nvPr>
            <p:ph type="sldNum" sz="quarter" idx="11"/>
          </p:nvPr>
        </p:nvSpPr>
        <p:spPr/>
        <p:txBody>
          <a:bodyPr/>
          <a:lstStyle/>
          <a:p>
            <a:fld id="{12427C9C-83A2-4F56-ACC9-22B05484EC3A}" type="slidenum">
              <a:rPr lang="en-US" smtClean="0"/>
              <a:t>22</a:t>
            </a:fld>
            <a:endParaRPr lang="en-US" dirty="0"/>
          </a:p>
        </p:txBody>
      </p:sp>
      <p:sp>
        <p:nvSpPr>
          <p:cNvPr id="4" name="Subtitle 2"/>
          <p:cNvSpPr txBox="1">
            <a:spLocks/>
          </p:cNvSpPr>
          <p:nvPr/>
        </p:nvSpPr>
        <p:spPr>
          <a:xfrm>
            <a:off x="385011" y="4829026"/>
            <a:ext cx="3288631" cy="1315978"/>
          </a:xfrm>
          <a:prstGeom prst="rect">
            <a:avLst/>
          </a:prstGeom>
        </p:spPr>
        <p:txBody>
          <a:bodyPr/>
          <a:lstStyle>
            <a:lvl1pPr marL="0" indent="0" algn="l"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457200" indent="-222250" algn="l" rtl="0" eaLnBrk="1" fontAlgn="base" hangingPunct="1">
              <a:spcBef>
                <a:spcPts val="0"/>
              </a:spcBef>
              <a:spcAft>
                <a:spcPts val="1200"/>
              </a:spcAft>
              <a:buFont typeface="Arial" panose="020B0604020202020204" pitchFamily="34" charset="0"/>
              <a:buChar char="•"/>
              <a:defRPr sz="2400" baseline="0">
                <a:solidFill>
                  <a:schemeClr val="tx1"/>
                </a:solidFill>
                <a:latin typeface="Calibri" pitchFamily="34" charset="0"/>
              </a:defRPr>
            </a:lvl2pPr>
            <a:lvl3pPr marL="857250" indent="-171450" algn="l" rtl="0" eaLnBrk="1" fontAlgn="base" hangingPunct="1">
              <a:spcBef>
                <a:spcPts val="0"/>
              </a:spcBef>
              <a:spcAft>
                <a:spcPts val="1200"/>
              </a:spcAft>
              <a:buFont typeface="Courier New" panose="02070309020205020404" pitchFamily="49" charset="0"/>
              <a:buChar char="o"/>
              <a:defRPr sz="2400" baseline="0">
                <a:solidFill>
                  <a:schemeClr val="tx1"/>
                </a:solidFill>
                <a:latin typeface="Calibri" pitchFamily="34" charset="0"/>
              </a:defRPr>
            </a:lvl3pPr>
            <a:lvl4pPr marL="1200150" indent="-171450" algn="l" rtl="0" eaLnBrk="1" fontAlgn="base" hangingPunct="1">
              <a:spcBef>
                <a:spcPts val="0"/>
              </a:spcBef>
              <a:spcAft>
                <a:spcPts val="1200"/>
              </a:spcAft>
              <a:buChar char="–"/>
              <a:defRPr sz="2400" baseline="0">
                <a:solidFill>
                  <a:schemeClr val="tx1"/>
                </a:solidFill>
                <a:latin typeface="Calibri" pitchFamily="34" charset="0"/>
              </a:defRPr>
            </a:lvl4pPr>
            <a:lvl5pPr marL="1543050" indent="-171450" algn="l" rtl="0" eaLnBrk="1" fontAlgn="base" hangingPunct="1">
              <a:spcBef>
                <a:spcPts val="0"/>
              </a:spcBef>
              <a:spcAft>
                <a:spcPts val="1200"/>
              </a:spcAft>
              <a:buChar char="»"/>
              <a:defRPr sz="2400" baseline="0">
                <a:solidFill>
                  <a:schemeClr val="tx1"/>
                </a:solidFill>
                <a:latin typeface="Calibri" pitchFamily="34" charset="0"/>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a:lstStyle>
          <a:p>
            <a:r>
              <a:rPr lang="en-US" sz="2000" kern="0" dirty="0" smtClean="0"/>
              <a:t/>
            </a:r>
            <a:br>
              <a:rPr lang="en-US" sz="2000" kern="0" dirty="0" smtClean="0"/>
            </a:br>
            <a:endParaRPr lang="en-US" sz="2000" kern="0" dirty="0" smtClean="0"/>
          </a:p>
        </p:txBody>
      </p:sp>
    </p:spTree>
    <p:extLst>
      <p:ext uri="{BB962C8B-B14F-4D97-AF65-F5344CB8AC3E}">
        <p14:creationId xmlns:p14="http://schemas.microsoft.com/office/powerpoint/2010/main" val="3684218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Basic </a:t>
            </a:r>
            <a:r>
              <a:rPr lang="en-US" u="sng" dirty="0" smtClean="0"/>
              <a:t>Program Structure – Loan Purchasing</a:t>
            </a:r>
            <a:r>
              <a:rPr lang="en-US" dirty="0"/>
              <a:t/>
            </a:r>
            <a:br>
              <a:rPr lang="en-US" dirty="0"/>
            </a:br>
            <a:r>
              <a:rPr lang="en-US" dirty="0" smtClean="0"/>
              <a:t> </a:t>
            </a:r>
            <a:endParaRPr lang="en-US" dirty="0"/>
          </a:p>
        </p:txBody>
      </p:sp>
      <p:sp>
        <p:nvSpPr>
          <p:cNvPr id="3" name="Content Placeholder 2"/>
          <p:cNvSpPr>
            <a:spLocks noGrp="1"/>
          </p:cNvSpPr>
          <p:nvPr>
            <p:ph idx="1"/>
          </p:nvPr>
        </p:nvSpPr>
        <p:spPr/>
        <p:txBody>
          <a:bodyPr/>
          <a:lstStyle/>
          <a:p>
            <a:r>
              <a:rPr lang="en-US" dirty="0"/>
              <a:t>The Main Street Loan Facilities are intended to incentivize Eligible Lenders </a:t>
            </a:r>
            <a:r>
              <a:rPr lang="en-US" dirty="0" smtClean="0"/>
              <a:t>(as defined below) to </a:t>
            </a:r>
            <a:r>
              <a:rPr lang="en-US" dirty="0"/>
              <a:t>make new loans and to advance additional principal under outstanding Eligible Loans (as defined below).  </a:t>
            </a:r>
            <a:endParaRPr lang="en-US" dirty="0" smtClean="0"/>
          </a:p>
          <a:p>
            <a:r>
              <a:rPr lang="en-US" dirty="0" smtClean="0"/>
              <a:t>A </a:t>
            </a:r>
            <a:r>
              <a:rPr lang="en-US" dirty="0"/>
              <a:t>newly-established government special purpose vehicle (the “</a:t>
            </a:r>
            <a:r>
              <a:rPr lang="en-US" b="1" i="1" dirty="0"/>
              <a:t>SPV</a:t>
            </a:r>
            <a:r>
              <a:rPr lang="en-US" dirty="0"/>
              <a:t>”) will purchase (a) 85 percent (at par) of any Priority Loan  and (b) 95 percent (at par) of any New Loan or Expanded Loan</a:t>
            </a:r>
            <a:r>
              <a:rPr lang="en-US" dirty="0" smtClean="0"/>
              <a:t>.</a:t>
            </a:r>
          </a:p>
          <a:p>
            <a:r>
              <a:rPr lang="en-US" dirty="0" smtClean="0"/>
              <a:t>The </a:t>
            </a:r>
            <a:r>
              <a:rPr lang="en-US" dirty="0"/>
              <a:t>SPV will remain open for business until September 30, 2020, with authorization to purchase up to $600 billion of Main Street Loans.</a:t>
            </a:r>
          </a:p>
          <a:p>
            <a:endParaRPr lang="en-US" dirty="0"/>
          </a:p>
          <a:p>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3</a:t>
            </a:fld>
            <a:endParaRPr lang="en-US" dirty="0"/>
          </a:p>
        </p:txBody>
      </p:sp>
    </p:spTree>
    <p:extLst>
      <p:ext uri="{BB962C8B-B14F-4D97-AF65-F5344CB8AC3E}">
        <p14:creationId xmlns:p14="http://schemas.microsoft.com/office/powerpoint/2010/main" val="3190026840"/>
      </p:ext>
    </p:extLst>
  </p:cSld>
  <p:clrMapOvr>
    <a:masterClrMapping/>
  </p:clrMapOvr>
  <p:transition advTm="2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Basic </a:t>
            </a:r>
            <a:r>
              <a:rPr lang="en-US" u="sng" dirty="0" smtClean="0"/>
              <a:t>Program Structure – New Loans</a:t>
            </a:r>
            <a:r>
              <a:rPr lang="en-US" dirty="0"/>
              <a:t/>
            </a:r>
            <a:br>
              <a:rPr lang="en-US" dirty="0"/>
            </a:br>
            <a:r>
              <a:rPr lang="en-US" dirty="0" smtClean="0"/>
              <a:t> </a:t>
            </a:r>
            <a:endParaRPr lang="en-US" dirty="0"/>
          </a:p>
        </p:txBody>
      </p:sp>
      <p:sp>
        <p:nvSpPr>
          <p:cNvPr id="3" name="Content Placeholder 2"/>
          <p:cNvSpPr>
            <a:spLocks noGrp="1"/>
          </p:cNvSpPr>
          <p:nvPr>
            <p:ph idx="1"/>
          </p:nvPr>
        </p:nvSpPr>
        <p:spPr/>
        <p:txBody>
          <a:bodyPr/>
          <a:lstStyle/>
          <a:p>
            <a:r>
              <a:rPr lang="en-US" dirty="0" smtClean="0"/>
              <a:t>A </a:t>
            </a:r>
            <a:r>
              <a:rPr lang="en-US" dirty="0"/>
              <a:t>loan qualifying under either the Priority Loan Facility (a “</a:t>
            </a:r>
            <a:r>
              <a:rPr lang="en-US" b="1" i="1" dirty="0"/>
              <a:t>Priority Loan</a:t>
            </a:r>
            <a:r>
              <a:rPr lang="en-US" dirty="0"/>
              <a:t>”) or the New Loan Facility (a “</a:t>
            </a:r>
            <a:r>
              <a:rPr lang="en-US" b="1" i="1" dirty="0"/>
              <a:t>New Loan</a:t>
            </a:r>
            <a:r>
              <a:rPr lang="en-US" dirty="0"/>
              <a:t>”) is a new loan, as per Priority Loan Facility or New Loan Facility specifications (as the case may be). </a:t>
            </a:r>
          </a:p>
        </p:txBody>
      </p:sp>
      <p:sp>
        <p:nvSpPr>
          <p:cNvPr id="4" name="Slide Number Placeholder 3"/>
          <p:cNvSpPr>
            <a:spLocks noGrp="1"/>
          </p:cNvSpPr>
          <p:nvPr>
            <p:ph type="sldNum" sz="quarter" idx="11"/>
          </p:nvPr>
        </p:nvSpPr>
        <p:spPr/>
        <p:txBody>
          <a:bodyPr/>
          <a:lstStyle/>
          <a:p>
            <a:fld id="{12427C9C-83A2-4F56-ACC9-22B05484EC3A}" type="slidenum">
              <a:rPr lang="en-US" smtClean="0"/>
              <a:pPr/>
              <a:t>4</a:t>
            </a:fld>
            <a:endParaRPr lang="en-US" dirty="0"/>
          </a:p>
        </p:txBody>
      </p:sp>
    </p:spTree>
    <p:extLst>
      <p:ext uri="{BB962C8B-B14F-4D97-AF65-F5344CB8AC3E}">
        <p14:creationId xmlns:p14="http://schemas.microsoft.com/office/powerpoint/2010/main" val="1034801557"/>
      </p:ext>
    </p:extLst>
  </p:cSld>
  <p:clrMapOvr>
    <a:masterClrMapping/>
  </p:clrMapOvr>
  <p:transition advTm="2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Basic </a:t>
            </a:r>
            <a:r>
              <a:rPr lang="en-US" u="sng" dirty="0" smtClean="0"/>
              <a:t>Program Structure –  Loan Expansion</a:t>
            </a:r>
            <a:r>
              <a:rPr lang="en-US" dirty="0"/>
              <a:t/>
            </a:r>
            <a:br>
              <a:rPr lang="en-US" dirty="0"/>
            </a:br>
            <a:r>
              <a:rPr lang="en-US" dirty="0"/>
              <a:t> </a:t>
            </a:r>
          </a:p>
        </p:txBody>
      </p:sp>
      <p:sp>
        <p:nvSpPr>
          <p:cNvPr id="3" name="Content Placeholder 2"/>
          <p:cNvSpPr>
            <a:spLocks noGrp="1"/>
          </p:cNvSpPr>
          <p:nvPr>
            <p:ph idx="1"/>
          </p:nvPr>
        </p:nvSpPr>
        <p:spPr>
          <a:xfrm>
            <a:off x="367990" y="1653027"/>
            <a:ext cx="8323706" cy="4301664"/>
          </a:xfrm>
        </p:spPr>
        <p:txBody>
          <a:bodyPr/>
          <a:lstStyle/>
          <a:p>
            <a:r>
              <a:rPr lang="en-US" dirty="0" smtClean="0"/>
              <a:t>A loan </a:t>
            </a:r>
            <a:r>
              <a:rPr lang="en-US" dirty="0"/>
              <a:t>under the Expanded Loan Facility (an “</a:t>
            </a:r>
            <a:r>
              <a:rPr lang="en-US" b="1" i="1" dirty="0"/>
              <a:t>Expanded Loan</a:t>
            </a:r>
            <a:r>
              <a:rPr lang="en-US" dirty="0"/>
              <a:t>”) is an advance of additional principal on an Eligible Loan, as per Expanded Loan Facility specifications.  </a:t>
            </a:r>
            <a:endParaRPr lang="en-US" dirty="0" smtClean="0"/>
          </a:p>
          <a:p>
            <a:r>
              <a:rPr lang="en-US" dirty="0" smtClean="0"/>
              <a:t>An </a:t>
            </a:r>
            <a:r>
              <a:rPr lang="en-US" dirty="0"/>
              <a:t>“</a:t>
            </a:r>
            <a:r>
              <a:rPr lang="en-US" b="1" i="1" dirty="0"/>
              <a:t>Eligible Loan</a:t>
            </a:r>
            <a:r>
              <a:rPr lang="en-US" dirty="0"/>
              <a:t>” is a secured or unsecured loan or revolving credit facility that (a) was originated by an Eligible Lender to an Eligible Borrower on or prior to April 24, 2020, (the “</a:t>
            </a:r>
            <a:r>
              <a:rPr lang="en-US" b="1" i="1" dirty="0"/>
              <a:t>Start Date</a:t>
            </a:r>
            <a:r>
              <a:rPr lang="en-US" dirty="0"/>
              <a:t>”) and (b) as of the Start Date, has a remaining term of at least eighteen months (taking into account any term adjustments made after Start Date or in connection with the making of the Expanded Loan)(an “</a:t>
            </a:r>
            <a:r>
              <a:rPr lang="en-US" b="1" i="1" dirty="0"/>
              <a:t>Eligible Loan</a:t>
            </a:r>
            <a:r>
              <a:rPr lang="en-US" dirty="0"/>
              <a:t>”).  </a:t>
            </a:r>
          </a:p>
          <a:p>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t>5</a:t>
            </a:fld>
            <a:endParaRPr lang="en-US" dirty="0"/>
          </a:p>
        </p:txBody>
      </p:sp>
    </p:spTree>
    <p:extLst>
      <p:ext uri="{BB962C8B-B14F-4D97-AF65-F5344CB8AC3E}">
        <p14:creationId xmlns:p14="http://schemas.microsoft.com/office/powerpoint/2010/main" val="817986873"/>
      </p:ext>
    </p:extLst>
  </p:cSld>
  <p:clrMapOvr>
    <a:masterClrMapping/>
  </p:clrMapOvr>
  <p:transition advTm="20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Eligible </a:t>
            </a:r>
            <a:r>
              <a:rPr lang="en-US" u="sng" dirty="0" smtClean="0"/>
              <a:t>Borrower – Part 1</a:t>
            </a:r>
            <a:r>
              <a:rPr lang="en-US" u="sng" dirty="0"/>
              <a:t/>
            </a:r>
            <a:br>
              <a:rPr lang="en-US" u="sng" dirty="0"/>
            </a:br>
            <a:endParaRPr lang="en-US" dirty="0"/>
          </a:p>
        </p:txBody>
      </p:sp>
      <p:sp>
        <p:nvSpPr>
          <p:cNvPr id="3" name="Content Placeholder 2"/>
          <p:cNvSpPr>
            <a:spLocks noGrp="1"/>
          </p:cNvSpPr>
          <p:nvPr>
            <p:ph idx="1"/>
          </p:nvPr>
        </p:nvSpPr>
        <p:spPr>
          <a:xfrm>
            <a:off x="367990" y="1348354"/>
            <a:ext cx="8323706" cy="5030084"/>
          </a:xfrm>
        </p:spPr>
        <p:txBody>
          <a:bodyPr/>
          <a:lstStyle/>
          <a:p>
            <a:r>
              <a:rPr lang="en-US" dirty="0"/>
              <a:t>Under a common definition for all Main Street Loans, </a:t>
            </a:r>
            <a:r>
              <a:rPr lang="en-US" dirty="0" smtClean="0"/>
              <a:t>an </a:t>
            </a:r>
            <a:r>
              <a:rPr lang="en-US" dirty="0"/>
              <a:t>eligible borrower (an “</a:t>
            </a:r>
            <a:r>
              <a:rPr lang="en-US" b="1" i="1" dirty="0"/>
              <a:t>Eligible Borrower</a:t>
            </a:r>
            <a:r>
              <a:rPr lang="en-US" dirty="0"/>
              <a:t>”) </a:t>
            </a:r>
            <a:r>
              <a:rPr lang="en-US" dirty="0" smtClean="0"/>
              <a:t>must meet all of the following: </a:t>
            </a:r>
            <a:endParaRPr lang="en-US" b="1" u="sng" dirty="0"/>
          </a:p>
          <a:p>
            <a:pPr marL="342900" lvl="0" indent="-342900">
              <a:buFont typeface="Arial" panose="020B0604020202020204" pitchFamily="34" charset="0"/>
              <a:buChar char="•"/>
            </a:pPr>
            <a:r>
              <a:rPr lang="en-US" b="1" i="1" dirty="0" smtClean="0"/>
              <a:t>Existing </a:t>
            </a:r>
            <a:r>
              <a:rPr lang="en-US" b="1" i="1" dirty="0"/>
              <a:t>U.S. Business Entity -</a:t>
            </a:r>
            <a:r>
              <a:rPr lang="en-US" dirty="0"/>
              <a:t> An Eligible Borrower must be a </a:t>
            </a:r>
            <a:r>
              <a:rPr lang="en-US" b="1" i="1" dirty="0"/>
              <a:t>for-profit</a:t>
            </a:r>
            <a:r>
              <a:rPr lang="en-US" dirty="0"/>
              <a:t> entity formed in the United States prior to March 13, 2020, other than a “joint venture” with greater than “49 percent participation” by “foreign business entities.”  Given that the </a:t>
            </a:r>
            <a:r>
              <a:rPr lang="en-US" dirty="0" smtClean="0"/>
              <a:t>term </a:t>
            </a:r>
            <a:r>
              <a:rPr lang="en-US" dirty="0"/>
              <a:t>s</a:t>
            </a:r>
            <a:r>
              <a:rPr lang="en-US" dirty="0" smtClean="0"/>
              <a:t>heets </a:t>
            </a:r>
            <a:r>
              <a:rPr lang="en-US" dirty="0"/>
              <a:t>specifically permit U.S. corporations, partnerships and limited liability companies to apply without regard to their ownership structure, it is unclear what “joint venture” means and how and when “foreign participation” is measured.  Non-profits are flatly ineligible, although this may be changed in future guidance.</a:t>
            </a:r>
          </a:p>
          <a:p>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t>6</a:t>
            </a:fld>
            <a:endParaRPr lang="en-US" dirty="0"/>
          </a:p>
        </p:txBody>
      </p:sp>
    </p:spTree>
    <p:extLst>
      <p:ext uri="{BB962C8B-B14F-4D97-AF65-F5344CB8AC3E}">
        <p14:creationId xmlns:p14="http://schemas.microsoft.com/office/powerpoint/2010/main" val="1676990064"/>
      </p:ext>
    </p:extLst>
  </p:cSld>
  <p:clrMapOvr>
    <a:masterClrMapping/>
  </p:clrMapOvr>
  <p:transition advTm="20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2427C9C-83A2-4F56-ACC9-22B05484EC3A}" type="slidenum">
              <a:rPr lang="en-US" smtClean="0"/>
              <a:t>7</a:t>
            </a:fld>
            <a:endParaRPr lang="en-US" dirty="0"/>
          </a:p>
        </p:txBody>
      </p:sp>
      <p:sp>
        <p:nvSpPr>
          <p:cNvPr id="5" name="Rectangle 4"/>
          <p:cNvSpPr/>
          <p:nvPr/>
        </p:nvSpPr>
        <p:spPr>
          <a:xfrm>
            <a:off x="480448" y="1503336"/>
            <a:ext cx="8345742" cy="4524315"/>
          </a:xfrm>
          <a:prstGeom prst="rect">
            <a:avLst/>
          </a:prstGeom>
        </p:spPr>
        <p:txBody>
          <a:bodyPr wrap="square">
            <a:spAutoFit/>
          </a:bodyPr>
          <a:lstStyle/>
          <a:p>
            <a:pPr marL="285750" marR="0" lvl="0" indent="-285750">
              <a:spcBef>
                <a:spcPts val="0"/>
              </a:spcBef>
              <a:spcAft>
                <a:spcPts val="0"/>
              </a:spcAft>
              <a:buFont typeface="Arial" panose="020B0604020202020204" pitchFamily="34" charset="0"/>
              <a:buChar char="•"/>
            </a:pPr>
            <a:r>
              <a:rPr lang="en-US" sz="2400" b="1" i="1" dirty="0">
                <a:latin typeface="Calibri" panose="020F0502020204030204" pitchFamily="34" charset="0"/>
                <a:ea typeface="Calibri" panose="020F0502020204030204" pitchFamily="34" charset="0"/>
                <a:cs typeface="Calibri" panose="020F0502020204030204" pitchFamily="34" charset="0"/>
              </a:rPr>
              <a:t>Eligible Borrower Size Limitation</a:t>
            </a:r>
            <a:r>
              <a:rPr lang="en-US" sz="2400" dirty="0">
                <a:latin typeface="Calibri" panose="020F0502020204030204" pitchFamily="34" charset="0"/>
                <a:ea typeface="Calibri" panose="020F0502020204030204" pitchFamily="34" charset="0"/>
                <a:cs typeface="Calibri" panose="020F0502020204030204" pitchFamily="34" charset="0"/>
              </a:rPr>
              <a:t> - An Eligible Borrower must meet one of the following size tests: (a) no more than 15,000 employees or (b) 2019 annual revenues of no more than $5 billion (GAAP or tax basis).  SBA affiliation rules apply in determining whether an Eligible Borrower meets these size tests</a:t>
            </a:r>
            <a:r>
              <a:rPr lang="en-US" sz="2400" dirty="0" smtClean="0">
                <a:latin typeface="Calibri" panose="020F0502020204030204" pitchFamily="34" charset="0"/>
                <a:ea typeface="Calibri" panose="020F0502020204030204" pitchFamily="34" charset="0"/>
                <a:cs typeface="Calibri" panose="020F0502020204030204" pitchFamily="34" charset="0"/>
              </a:rPr>
              <a:t>.</a:t>
            </a:r>
          </a:p>
          <a:p>
            <a:pPr marR="0" lvl="0">
              <a:spcBef>
                <a:spcPts val="0"/>
              </a:spcBef>
              <a:spcAft>
                <a:spcPts val="0"/>
              </a:spcAft>
            </a:pPr>
            <a:r>
              <a:rPr lang="en-US" sz="2400" dirty="0" smtClean="0">
                <a:latin typeface="Calibri" panose="020F0502020204030204" pitchFamily="34" charset="0"/>
                <a:ea typeface="Calibri" panose="020F0502020204030204" pitchFamily="34" charset="0"/>
                <a:cs typeface="Calibri" panose="020F0502020204030204" pitchFamily="34" charset="0"/>
              </a:rPr>
              <a:t>  </a:t>
            </a:r>
            <a:endParaRPr lang="en-US" sz="2400" dirty="0" smtClean="0">
              <a:latin typeface="Calibri" panose="020F0502020204030204" pitchFamily="34" charset="0"/>
              <a:ea typeface="Calibri" panose="020F0502020204030204" pitchFamily="34" charset="0"/>
              <a:cs typeface="Calibri" panose="020F0502020204030204" pitchFamily="34" charset="0"/>
            </a:endParaRPr>
          </a:p>
          <a:p>
            <a:pPr marL="285750" marR="0" lvl="0" indent="-285750">
              <a:spcBef>
                <a:spcPts val="0"/>
              </a:spcBef>
              <a:spcAft>
                <a:spcPts val="0"/>
              </a:spcAft>
              <a:buFont typeface="Arial" panose="020B0604020202020204" pitchFamily="34" charset="0"/>
              <a:buChar char="•"/>
            </a:pPr>
            <a:r>
              <a:rPr lang="en-US" sz="2400" b="1" i="1" dirty="0" smtClean="0">
                <a:latin typeface="Calibri" panose="020F0502020204030204" pitchFamily="34" charset="0"/>
                <a:ea typeface="Calibri" panose="020F0502020204030204" pitchFamily="34" charset="0"/>
                <a:cs typeface="Calibri" panose="020F0502020204030204" pitchFamily="34" charset="0"/>
              </a:rPr>
              <a:t>Significant </a:t>
            </a:r>
            <a:r>
              <a:rPr lang="en-US" sz="2400" b="1" i="1" dirty="0">
                <a:latin typeface="Calibri" panose="020F0502020204030204" pitchFamily="34" charset="0"/>
                <a:ea typeface="Calibri" panose="020F0502020204030204" pitchFamily="34" charset="0"/>
                <a:cs typeface="Calibri" panose="020F0502020204030204" pitchFamily="34" charset="0"/>
              </a:rPr>
              <a:t>U.S. Operations</a:t>
            </a:r>
            <a:r>
              <a:rPr lang="en-US" sz="2400" dirty="0">
                <a:latin typeface="Calibri" panose="020F0502020204030204" pitchFamily="34" charset="0"/>
                <a:ea typeface="Calibri" panose="020F0502020204030204" pitchFamily="34" charset="0"/>
                <a:cs typeface="Calibri" panose="020F0502020204030204" pitchFamily="34" charset="0"/>
              </a:rPr>
              <a:t> - An Eligible Borrower must have “significant operations” and a “majority of its employees” based in the U.S.  No guidance is provided on how and when these employee and operation tests are applied</a:t>
            </a:r>
            <a:r>
              <a:rPr lang="en-US" sz="2400" dirty="0" smtClean="0">
                <a:latin typeface="Calibri" panose="020F0502020204030204" pitchFamily="34" charset="0"/>
                <a:ea typeface="Calibri" panose="020F0502020204030204" pitchFamily="34" charset="0"/>
                <a:cs typeface="Calibri" panose="020F0502020204030204" pitchFamily="34" charset="0"/>
              </a:rPr>
              <a:t>.</a:t>
            </a:r>
          </a:p>
          <a:p>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Rectangle 3"/>
          <p:cNvSpPr/>
          <p:nvPr/>
        </p:nvSpPr>
        <p:spPr>
          <a:xfrm>
            <a:off x="480448" y="672339"/>
            <a:ext cx="7687158" cy="523220"/>
          </a:xfrm>
          <a:prstGeom prst="rect">
            <a:avLst/>
          </a:prstGeom>
        </p:spPr>
        <p:txBody>
          <a:bodyPr wrap="square">
            <a:spAutoFit/>
          </a:bodyPr>
          <a:lstStyle/>
          <a:p>
            <a:r>
              <a:rPr lang="en-US" sz="2800" b="1" u="sng" kern="0" dirty="0" smtClean="0">
                <a:solidFill>
                  <a:srgbClr val="007C85"/>
                </a:solidFill>
                <a:latin typeface="Calibri" pitchFamily="34" charset="0"/>
                <a:ea typeface="+mj-ea"/>
                <a:cs typeface="+mj-cs"/>
              </a:rPr>
              <a:t>Eligible </a:t>
            </a:r>
            <a:r>
              <a:rPr lang="en-US" sz="2800" b="1" u="sng" kern="0" dirty="0">
                <a:solidFill>
                  <a:srgbClr val="007C85"/>
                </a:solidFill>
                <a:latin typeface="Calibri" pitchFamily="34" charset="0"/>
                <a:ea typeface="+mj-ea"/>
                <a:cs typeface="+mj-cs"/>
              </a:rPr>
              <a:t>Borrower </a:t>
            </a:r>
            <a:r>
              <a:rPr lang="en-US" sz="2800" b="1" u="sng" kern="0" dirty="0" smtClean="0">
                <a:solidFill>
                  <a:srgbClr val="007C85"/>
                </a:solidFill>
                <a:latin typeface="Calibri" pitchFamily="34" charset="0"/>
                <a:ea typeface="+mj-ea"/>
                <a:cs typeface="+mj-cs"/>
              </a:rPr>
              <a:t>- Part 2</a:t>
            </a:r>
            <a:r>
              <a:rPr lang="en-US" sz="2400" u="sng" dirty="0" smtClean="0">
                <a:latin typeface="Calibri" panose="020F0502020204030204" pitchFamily="34" charset="0"/>
                <a:cs typeface="Calibri" panose="020F0502020204030204" pitchFamily="34" charset="0"/>
              </a:rPr>
              <a:t> </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08884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2427C9C-83A2-4F56-ACC9-22B05484EC3A}" type="slidenum">
              <a:rPr lang="en-US" smtClean="0"/>
              <a:t>8</a:t>
            </a:fld>
            <a:endParaRPr lang="en-US" dirty="0"/>
          </a:p>
        </p:txBody>
      </p:sp>
      <p:sp>
        <p:nvSpPr>
          <p:cNvPr id="5" name="Rectangle 4"/>
          <p:cNvSpPr/>
          <p:nvPr/>
        </p:nvSpPr>
        <p:spPr>
          <a:xfrm>
            <a:off x="480448" y="1626000"/>
            <a:ext cx="8345742" cy="3785652"/>
          </a:xfrm>
          <a:prstGeom prst="rect">
            <a:avLst/>
          </a:prstGeom>
        </p:spPr>
        <p:txBody>
          <a:bodyPr wrap="square">
            <a:spAutoFit/>
          </a:bodyPr>
          <a:lstStyle/>
          <a:p>
            <a:pPr marL="285750" indent="-285750">
              <a:buFont typeface="Arial" panose="020B0604020202020204" pitchFamily="34" charset="0"/>
              <a:buChar char="•"/>
            </a:pPr>
            <a:r>
              <a:rPr lang="en-US" sz="2400" b="1" i="1" dirty="0" smtClean="0">
                <a:latin typeface="Calibri" panose="020F0502020204030204" pitchFamily="34" charset="0"/>
                <a:cs typeface="Calibri" panose="020F0502020204030204" pitchFamily="34" charset="0"/>
              </a:rPr>
              <a:t>Real </a:t>
            </a:r>
            <a:r>
              <a:rPr lang="en-US" sz="2400" b="1" i="1" dirty="0">
                <a:latin typeface="Calibri" panose="020F0502020204030204" pitchFamily="34" charset="0"/>
                <a:cs typeface="Calibri" panose="020F0502020204030204" pitchFamily="34" charset="0"/>
              </a:rPr>
              <a:t>Estate and Other Ineligible Businesses</a:t>
            </a:r>
            <a:r>
              <a:rPr lang="en-US" sz="2400" b="1"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 In a change from earlier guidance, the Term Sheets now import the ineligible business list used in the Paycheck Protection Program (“</a:t>
            </a:r>
            <a:r>
              <a:rPr lang="en-US" sz="2400" b="1" i="1" dirty="0">
                <a:latin typeface="Calibri" panose="020F0502020204030204" pitchFamily="34" charset="0"/>
                <a:cs typeface="Calibri" panose="020F0502020204030204" pitchFamily="34" charset="0"/>
              </a:rPr>
              <a:t>PPP</a:t>
            </a:r>
            <a:r>
              <a:rPr lang="en-US" sz="2400" dirty="0">
                <a:latin typeface="Calibri" panose="020F0502020204030204" pitchFamily="34" charset="0"/>
                <a:cs typeface="Calibri" panose="020F0502020204030204" pitchFamily="34" charset="0"/>
              </a:rPr>
              <a:t>”) into the Main Street Lending Facilities, thereby excluding loans to “sin” businesses, speculative activities, “passive” real estate  </a:t>
            </a:r>
            <a:r>
              <a:rPr lang="en-US" sz="2400" dirty="0" smtClean="0">
                <a:latin typeface="Calibri" panose="020F0502020204030204" pitchFamily="34" charset="0"/>
                <a:cs typeface="Calibri" panose="020F0502020204030204" pitchFamily="34" charset="0"/>
              </a:rPr>
              <a:t>ventures </a:t>
            </a:r>
            <a:r>
              <a:rPr lang="en-US" sz="2400" dirty="0">
                <a:latin typeface="Calibri" panose="020F0502020204030204" pitchFamily="34" charset="0"/>
                <a:cs typeface="Calibri" panose="020F0502020204030204" pitchFamily="34" charset="0"/>
              </a:rPr>
              <a:t>and certain other businesses from the Main Street </a:t>
            </a:r>
            <a:r>
              <a:rPr lang="en-US" sz="2400" dirty="0" smtClean="0">
                <a:latin typeface="Calibri" panose="020F0502020204030204" pitchFamily="34" charset="0"/>
                <a:cs typeface="Calibri" panose="020F0502020204030204" pitchFamily="34" charset="0"/>
              </a:rPr>
              <a:t>Loan Facilities</a:t>
            </a:r>
            <a:r>
              <a:rPr lang="en-US" sz="2400" dirty="0">
                <a:latin typeface="Calibri" panose="020F0502020204030204" pitchFamily="34" charset="0"/>
                <a:cs typeface="Calibri" panose="020F0502020204030204" pitchFamily="34" charset="0"/>
              </a:rPr>
              <a:t>.  </a:t>
            </a:r>
            <a:endParaRPr lang="en-US" sz="2400"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a:p>
            <a:pPr marL="290513"/>
            <a:r>
              <a:rPr lang="en-US" sz="2400" dirty="0" smtClean="0">
                <a:latin typeface="Calibri" panose="020F0502020204030204" pitchFamily="34" charset="0"/>
                <a:cs typeface="Calibri" panose="020F0502020204030204" pitchFamily="34" charset="0"/>
              </a:rPr>
              <a:t> So</a:t>
            </a:r>
            <a:r>
              <a:rPr lang="en-US" sz="2400" dirty="0">
                <a:latin typeface="Calibri" panose="020F0502020204030204" pitchFamily="34" charset="0"/>
                <a:cs typeface="Calibri" panose="020F0502020204030204" pitchFamily="34" charset="0"/>
              </a:rPr>
              <a:t>, as in the case of the PPP, typical commercial landlords once again find themselves on the outside looking in.</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Rectangle 3"/>
          <p:cNvSpPr/>
          <p:nvPr/>
        </p:nvSpPr>
        <p:spPr>
          <a:xfrm>
            <a:off x="480448" y="672339"/>
            <a:ext cx="7687158" cy="523220"/>
          </a:xfrm>
          <a:prstGeom prst="rect">
            <a:avLst/>
          </a:prstGeom>
        </p:spPr>
        <p:txBody>
          <a:bodyPr wrap="square">
            <a:spAutoFit/>
          </a:bodyPr>
          <a:lstStyle/>
          <a:p>
            <a:r>
              <a:rPr lang="en-US" sz="2800" b="1" u="sng" kern="0" dirty="0" smtClean="0">
                <a:solidFill>
                  <a:srgbClr val="007C85"/>
                </a:solidFill>
                <a:latin typeface="Calibri" pitchFamily="34" charset="0"/>
                <a:ea typeface="+mj-ea"/>
                <a:cs typeface="+mj-cs"/>
              </a:rPr>
              <a:t>Eligible </a:t>
            </a:r>
            <a:r>
              <a:rPr lang="en-US" sz="2800" b="1" u="sng" kern="0" dirty="0">
                <a:solidFill>
                  <a:srgbClr val="007C85"/>
                </a:solidFill>
                <a:latin typeface="Calibri" pitchFamily="34" charset="0"/>
                <a:ea typeface="+mj-ea"/>
                <a:cs typeface="+mj-cs"/>
              </a:rPr>
              <a:t>Borrower </a:t>
            </a:r>
            <a:r>
              <a:rPr lang="en-US" sz="2800" b="1" u="sng" kern="0" dirty="0" smtClean="0">
                <a:solidFill>
                  <a:srgbClr val="007C85"/>
                </a:solidFill>
                <a:latin typeface="Calibri" pitchFamily="34" charset="0"/>
                <a:ea typeface="+mj-ea"/>
                <a:cs typeface="+mj-cs"/>
              </a:rPr>
              <a:t>- Part 3</a:t>
            </a:r>
            <a:r>
              <a:rPr lang="en-US" sz="2400" u="sng" dirty="0" smtClean="0">
                <a:latin typeface="Calibri" panose="020F0502020204030204" pitchFamily="34" charset="0"/>
                <a:cs typeface="Calibri" panose="020F0502020204030204" pitchFamily="34" charset="0"/>
              </a:rPr>
              <a:t> </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9377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2427C9C-83A2-4F56-ACC9-22B05484EC3A}" type="slidenum">
              <a:rPr lang="en-US" smtClean="0"/>
              <a:t>9</a:t>
            </a:fld>
            <a:endParaRPr lang="en-US" dirty="0"/>
          </a:p>
        </p:txBody>
      </p:sp>
      <p:sp>
        <p:nvSpPr>
          <p:cNvPr id="3" name="Rectangle 2"/>
          <p:cNvSpPr/>
          <p:nvPr/>
        </p:nvSpPr>
        <p:spPr>
          <a:xfrm>
            <a:off x="565687" y="1620895"/>
            <a:ext cx="8074616" cy="3046988"/>
          </a:xfrm>
          <a:prstGeom prst="rect">
            <a:avLst/>
          </a:prstGeom>
        </p:spPr>
        <p:txBody>
          <a:bodyPr wrap="square">
            <a:spAutoFit/>
          </a:bodyPr>
          <a:lstStyle/>
          <a:p>
            <a:pPr marL="285750" lvl="0" indent="-285750">
              <a:buFont typeface="Arial" panose="020B0604020202020204" pitchFamily="34" charset="0"/>
              <a:buChar char="•"/>
            </a:pPr>
            <a:r>
              <a:rPr lang="en-US" sz="2400" b="1" i="1" dirty="0" smtClean="0">
                <a:latin typeface="Calibri" panose="020F0502020204030204" pitchFamily="34" charset="0"/>
                <a:cs typeface="Calibri" panose="020F0502020204030204" pitchFamily="34" charset="0"/>
              </a:rPr>
              <a:t>Subsidy </a:t>
            </a:r>
            <a:r>
              <a:rPr lang="en-US" sz="2400" b="1" i="1" dirty="0">
                <a:latin typeface="Calibri" panose="020F0502020204030204" pitchFamily="34" charset="0"/>
                <a:cs typeface="Calibri" panose="020F0502020204030204" pitchFamily="34" charset="0"/>
              </a:rPr>
              <a:t>Limits</a:t>
            </a:r>
            <a:r>
              <a:rPr lang="en-US" sz="2400" dirty="0">
                <a:latin typeface="Calibri" panose="020F0502020204030204" pitchFamily="34" charset="0"/>
                <a:cs typeface="Calibri" panose="020F0502020204030204" pitchFamily="34" charset="0"/>
              </a:rPr>
              <a:t> - An Eligible Borrower can only use one Main Street Loan Facility or the Primary Market Corporate Credit Facility (a corporate bond purchasing program established by the Federal Reserve in parallel with the Main Street Facilities) and cannot receive specific support under the CARES Act. </a:t>
            </a:r>
            <a:endParaRPr lang="en-US" sz="2400" dirty="0" smtClean="0">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a:p>
            <a:pPr marL="290513" lvl="0"/>
            <a:r>
              <a:rPr lang="en-US" sz="2400" dirty="0" smtClean="0">
                <a:latin typeface="Calibri" panose="020F0502020204030204" pitchFamily="34" charset="0"/>
                <a:cs typeface="Calibri" panose="020F0502020204030204" pitchFamily="34" charset="0"/>
              </a:rPr>
              <a:t>A </a:t>
            </a:r>
            <a:r>
              <a:rPr lang="en-US" sz="2400" dirty="0">
                <a:latin typeface="Calibri" panose="020F0502020204030204" pitchFamily="34" charset="0"/>
                <a:cs typeface="Calibri" panose="020F0502020204030204" pitchFamily="34" charset="0"/>
              </a:rPr>
              <a:t>PPP loan does not constitute specific support under the CARES Act</a:t>
            </a:r>
            <a:r>
              <a:rPr lang="en-US" sz="2400" dirty="0" smtClean="0">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rPr>
              <a:t> </a:t>
            </a:r>
          </a:p>
        </p:txBody>
      </p:sp>
      <p:sp>
        <p:nvSpPr>
          <p:cNvPr id="4" name="Rectangle 3"/>
          <p:cNvSpPr/>
          <p:nvPr/>
        </p:nvSpPr>
        <p:spPr>
          <a:xfrm>
            <a:off x="511443" y="712922"/>
            <a:ext cx="8183105" cy="523220"/>
          </a:xfrm>
          <a:prstGeom prst="rect">
            <a:avLst/>
          </a:prstGeom>
        </p:spPr>
        <p:txBody>
          <a:bodyPr wrap="square">
            <a:spAutoFit/>
          </a:bodyPr>
          <a:lstStyle/>
          <a:p>
            <a:pPr lvl="0"/>
            <a:r>
              <a:rPr lang="en-US" sz="2800" b="1" u="sng" kern="0" dirty="0">
                <a:solidFill>
                  <a:srgbClr val="007C85"/>
                </a:solidFill>
                <a:latin typeface="Calibri" pitchFamily="34" charset="0"/>
                <a:ea typeface="+mj-ea"/>
                <a:cs typeface="+mj-cs"/>
              </a:rPr>
              <a:t>Eligible </a:t>
            </a:r>
            <a:r>
              <a:rPr lang="en-US" sz="2800" b="1" u="sng" kern="0" dirty="0" smtClean="0">
                <a:solidFill>
                  <a:srgbClr val="007C85"/>
                </a:solidFill>
                <a:latin typeface="Calibri" pitchFamily="34" charset="0"/>
                <a:ea typeface="+mj-ea"/>
                <a:cs typeface="+mj-cs"/>
              </a:rPr>
              <a:t>Borrowers – Part 4</a:t>
            </a:r>
            <a:endParaRPr lang="en-US" sz="2400" dirty="0">
              <a:solidFill>
                <a:prstClr val="black"/>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70398206"/>
      </p:ext>
    </p:extLst>
  </p:cSld>
  <p:clrMapOvr>
    <a:masterClrMapping/>
  </p:clrMapOvr>
</p:sld>
</file>

<file path=ppt/theme/theme1.xml><?xml version="1.0" encoding="utf-8"?>
<a:theme xmlns:a="http://schemas.openxmlformats.org/drawingml/2006/main" name="Olshan Theme">
  <a:themeElements>
    <a:clrScheme name="OGFRW">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Olshan Theme</Template>
  <TotalTime>1336</TotalTime>
  <Words>1890</Words>
  <Application>Microsoft Office PowerPoint</Application>
  <PresentationFormat>On-screen Show (4:3)</PresentationFormat>
  <Paragraphs>97</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Courier New</vt:lpstr>
      <vt:lpstr>Times New Roman</vt:lpstr>
      <vt:lpstr>Olshan Theme</vt:lpstr>
      <vt:lpstr>The Main Street Lending Program An Overview</vt:lpstr>
      <vt:lpstr>Program Agenda</vt:lpstr>
      <vt:lpstr>Basic Program Structure – Loan Purchasing  </vt:lpstr>
      <vt:lpstr>Basic Program Structure – New Loans  </vt:lpstr>
      <vt:lpstr>Basic Program Structure –  Loan Expansion  </vt:lpstr>
      <vt:lpstr>Eligible Borrower – Part 1 </vt:lpstr>
      <vt:lpstr>PowerPoint Presentation</vt:lpstr>
      <vt:lpstr>PowerPoint Presentation</vt:lpstr>
      <vt:lpstr>PowerPoint Presentation</vt:lpstr>
      <vt:lpstr>PowerPoint Presentation</vt:lpstr>
      <vt:lpstr>Principal Size Limits – Part 1</vt:lpstr>
      <vt:lpstr>PowerPoint Presentation</vt:lpstr>
      <vt:lpstr>PowerPoint Presentation</vt:lpstr>
      <vt:lpstr>Principal Amortization</vt:lpstr>
      <vt:lpstr>PowerPoint Presentation</vt:lpstr>
      <vt:lpstr>Common Terms – Part 1</vt:lpstr>
      <vt:lpstr>PowerPoint Presentation</vt:lpstr>
      <vt:lpstr>PowerPoint Presentation</vt:lpstr>
      <vt:lpstr>PowerPoint Presentation</vt:lpstr>
      <vt:lpstr>PowerPoint Presentation</vt:lpstr>
      <vt:lpstr>Eligible Lenders </vt:lpstr>
      <vt:lpstr>For further information please contact:  Mark A. Limardo mlimardo@olshanlaw.com 212.451.2364  Michael J. Passarella mpassarella@olshanlaw.com 212.451.2322 </vt:lpstr>
    </vt:vector>
  </TitlesOfParts>
  <Company>Olshan Frome Wolosky LLP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CARES Act – Tax Update</dc:title>
  <dc:creator>Aspis, Marc N.</dc:creator>
  <cp:lastModifiedBy>Limardo, Mark A.</cp:lastModifiedBy>
  <cp:revision>148</cp:revision>
  <dcterms:created xsi:type="dcterms:W3CDTF">2020-03-29T14:12:41Z</dcterms:created>
  <dcterms:modified xsi:type="dcterms:W3CDTF">2020-05-04T22:02:04Z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seDocID">
    <vt:bool>true</vt:bool>
  </property>
</Properties>
</file>