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theme/theme1.xml" ContentType="application/vnd.openxmlformats-officedocument.theme+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Layouts/slideLayout19.xml" ContentType="application/vnd.openxmlformats-officedocument.presentationml.slideLayout+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slides/slide41.xml" ContentType="application/vnd.openxmlformats-officedocument.presentationml.slide+xml"/>
  <Override PartName="/ppt/notesSlides/notesSlide41.xml" ContentType="application/vnd.openxmlformats-officedocument.presentationml.notesSlide+xml"/>
  <Override PartName="/ppt/slides/slide42.xml" ContentType="application/vnd.openxmlformats-officedocument.presentationml.slide+xml"/>
  <Override PartName="/ppt/notesSlides/notesSlide42.xml" ContentType="application/vnd.openxmlformats-officedocument.presentationml.notesSlide+xml"/>
  <Override PartName="/ppt/slides/slide43.xml" ContentType="application/vnd.openxmlformats-officedocument.presentationml.slide+xml"/>
  <Override PartName="/ppt/notesSlides/notesSlide43.xml" ContentType="application/vnd.openxmlformats-officedocument.presentationml.notesSlide+xml"/>
  <Override PartName="/ppt/handoutMasters/handoutMaster1.xml" ContentType="application/vnd.openxmlformats-officedocument.presentationml.handoutMaster+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6"/>
  </p:notesMasterIdLst>
  <p:handoutMasterIdLst>
    <p:handoutMasterId r:id="rId47"/>
  </p:handoutMasterIdLst>
  <p:sldIdLst>
    <p:sldId id="824" r:id="rId3"/>
    <p:sldId id="825" r:id="rId4"/>
    <p:sldId id="749" r:id="rId5"/>
    <p:sldId id="818" r:id="rId6"/>
    <p:sldId id="833" r:id="rId7"/>
    <p:sldId id="835" r:id="rId8"/>
    <p:sldId id="874" r:id="rId9"/>
    <p:sldId id="834" r:id="rId10"/>
    <p:sldId id="836" r:id="rId11"/>
    <p:sldId id="886" r:id="rId12"/>
    <p:sldId id="901" r:id="rId13"/>
    <p:sldId id="902" r:id="rId14"/>
    <p:sldId id="903" r:id="rId15"/>
    <p:sldId id="883" r:id="rId16"/>
    <p:sldId id="869" r:id="rId17"/>
    <p:sldId id="862" r:id="rId18"/>
    <p:sldId id="861" r:id="rId19"/>
    <p:sldId id="875" r:id="rId20"/>
    <p:sldId id="864" r:id="rId21"/>
    <p:sldId id="872" r:id="rId22"/>
    <p:sldId id="863" r:id="rId23"/>
    <p:sldId id="871" r:id="rId24"/>
    <p:sldId id="900" r:id="rId25"/>
    <p:sldId id="838" r:id="rId26"/>
    <p:sldId id="881" r:id="rId27"/>
    <p:sldId id="873" r:id="rId28"/>
    <p:sldId id="820" r:id="rId29"/>
    <p:sldId id="876" r:id="rId30"/>
    <p:sldId id="840" r:id="rId31"/>
    <p:sldId id="841" r:id="rId32"/>
    <p:sldId id="843" r:id="rId33"/>
    <p:sldId id="878" r:id="rId34"/>
    <p:sldId id="877" r:id="rId35"/>
    <p:sldId id="879" r:id="rId36"/>
    <p:sldId id="880" r:id="rId37"/>
    <p:sldId id="816" r:id="rId38"/>
    <p:sldId id="860" r:id="rId39"/>
    <p:sldId id="865" r:id="rId40"/>
    <p:sldId id="866" r:id="rId41"/>
    <p:sldId id="867" r:id="rId42"/>
    <p:sldId id="868" r:id="rId43"/>
    <p:sldId id="464" r:id="rId44"/>
    <p:sldId id="899"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9" autoAdjust="0"/>
    <p:restoredTop sz="94706" autoAdjust="0"/>
  </p:normalViewPr>
  <p:slideViewPr>
    <p:cSldViewPr>
      <p:cViewPr varScale="1">
        <p:scale>
          <a:sx n="107" d="100"/>
          <a:sy n="107" d="100"/>
        </p:scale>
        <p:origin x="1746" y="102"/>
      </p:cViewPr>
      <p:guideLst>
        <p:guide orient="horz" pos="480"/>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&#65279;<?xml version="1.0" encoding="UTF-8" standalone="yes"?>
<Relationships xmlns="http://schemas.openxmlformats.org/package/2006/relationships">
  <Relationship Id="rId3" Type="http://schemas.openxmlformats.org/officeDocument/2006/relationships/slide" Target="slides/slide1.xml" />
  <Relationship Id="rId4" Type="http://schemas.openxmlformats.org/officeDocument/2006/relationships/slide" Target="slides/slide2.xml" />
  <Relationship Id="rId5" Type="http://schemas.openxmlformats.org/officeDocument/2006/relationships/slide" Target="slides/slide3.xml" />
  <Relationship Id="rId6" Type="http://schemas.openxmlformats.org/officeDocument/2006/relationships/slide" Target="slides/slide4.xml" />
  <Relationship Id="rId7" Type="http://schemas.openxmlformats.org/officeDocument/2006/relationships/slide" Target="slides/slide5.xml" />
  <Relationship Id="rId8" Type="http://schemas.openxmlformats.org/officeDocument/2006/relationships/slide" Target="slides/slide6.xml" />
  <Relationship Id="rId9" Type="http://schemas.openxmlformats.org/officeDocument/2006/relationships/slide" Target="slides/slide7.xml" />
  <Relationship Id="rId10" Type="http://schemas.openxmlformats.org/officeDocument/2006/relationships/slide" Target="slides/slide8.xml" />
  <Relationship Id="rId11" Type="http://schemas.openxmlformats.org/officeDocument/2006/relationships/slide" Target="slides/slide9.xml" />
  <Relationship Id="rId12" Type="http://schemas.openxmlformats.org/officeDocument/2006/relationships/slide" Target="slides/slide10.xml" />
  <Relationship Id="rId13" Type="http://schemas.openxmlformats.org/officeDocument/2006/relationships/slide" Target="slides/slide11.xml" />
  <Relationship Id="rId14" Type="http://schemas.openxmlformats.org/officeDocument/2006/relationships/slide" Target="slides/slide12.xml" />
  <Relationship Id="rId15" Type="http://schemas.openxmlformats.org/officeDocument/2006/relationships/slide" Target="slides/slide13.xml" />
  <Relationship Id="rId16" Type="http://schemas.openxmlformats.org/officeDocument/2006/relationships/slide" Target="slides/slide14.xml" />
  <Relationship Id="rId17" Type="http://schemas.openxmlformats.org/officeDocument/2006/relationships/slide" Target="slides/slide15.xml" />
  <Relationship Id="rId18" Type="http://schemas.openxmlformats.org/officeDocument/2006/relationships/slide" Target="slides/slide16.xml" />
  <Relationship Id="rId19" Type="http://schemas.openxmlformats.org/officeDocument/2006/relationships/slide" Target="slides/slide17.xml" />
  <Relationship Id="rId20" Type="http://schemas.openxmlformats.org/officeDocument/2006/relationships/slide" Target="slides/slide18.xml" />
  <Relationship Id="rId21" Type="http://schemas.openxmlformats.org/officeDocument/2006/relationships/slide" Target="slides/slide19.xml" />
  <Relationship Id="rId22" Type="http://schemas.openxmlformats.org/officeDocument/2006/relationships/slide" Target="slides/slide20.xml" />
  <Relationship Id="rId23" Type="http://schemas.openxmlformats.org/officeDocument/2006/relationships/slide" Target="slides/slide21.xml" />
  <Relationship Id="rId24" Type="http://schemas.openxmlformats.org/officeDocument/2006/relationships/slide" Target="slides/slide22.xml" />
  <Relationship Id="rId25" Type="http://schemas.openxmlformats.org/officeDocument/2006/relationships/slide" Target="slides/slide23.xml" />
  <Relationship Id="rId26" Type="http://schemas.openxmlformats.org/officeDocument/2006/relationships/slide" Target="slides/slide24.xml" />
  <Relationship Id="rId27" Type="http://schemas.openxmlformats.org/officeDocument/2006/relationships/slide" Target="slides/slide25.xml" />
  <Relationship Id="rId28" Type="http://schemas.openxmlformats.org/officeDocument/2006/relationships/slide" Target="slides/slide26.xml" />
  <Relationship Id="rId29" Type="http://schemas.openxmlformats.org/officeDocument/2006/relationships/slide" Target="slides/slide27.xml" />
  <Relationship Id="rId30" Type="http://schemas.openxmlformats.org/officeDocument/2006/relationships/slide" Target="slides/slide28.xml" />
  <Relationship Id="rId31" Type="http://schemas.openxmlformats.org/officeDocument/2006/relationships/slide" Target="slides/slide29.xml" />
  <Relationship Id="rId32" Type="http://schemas.openxmlformats.org/officeDocument/2006/relationships/slide" Target="slides/slide30.xml" />
  <Relationship Id="rId33" Type="http://schemas.openxmlformats.org/officeDocument/2006/relationships/slide" Target="slides/slide31.xml" />
  <Relationship Id="rId34" Type="http://schemas.openxmlformats.org/officeDocument/2006/relationships/slide" Target="slides/slide32.xml" />
  <Relationship Id="rId35" Type="http://schemas.openxmlformats.org/officeDocument/2006/relationships/slide" Target="slides/slide33.xml" />
  <Relationship Id="rId36" Type="http://schemas.openxmlformats.org/officeDocument/2006/relationships/slide" Target="slides/slide34.xml" />
  <Relationship Id="rId37" Type="http://schemas.openxmlformats.org/officeDocument/2006/relationships/slide" Target="slides/slide35.xml" />
  <Relationship Id="rId38" Type="http://schemas.openxmlformats.org/officeDocument/2006/relationships/slide" Target="slides/slide36.xml" />
  <Relationship Id="rId39" Type="http://schemas.openxmlformats.org/officeDocument/2006/relationships/slide" Target="slides/slide37.xml" />
  <Relationship Id="rId40" Type="http://schemas.openxmlformats.org/officeDocument/2006/relationships/slide" Target="slides/slide38.xml" />
  <Relationship Id="rId41" Type="http://schemas.openxmlformats.org/officeDocument/2006/relationships/slide" Target="slides/slide39.xml" />
  <Relationship Id="rId42" Type="http://schemas.openxmlformats.org/officeDocument/2006/relationships/slide" Target="slides/slide40.xml" />
  <Relationship Id="rId43" Type="http://schemas.openxmlformats.org/officeDocument/2006/relationships/slide" Target="slides/slide41.xml" />
  <Relationship Id="rId44" Type="http://schemas.openxmlformats.org/officeDocument/2006/relationships/slide" Target="slides/slide42.xml" />
  <Relationship Id="rId45" Type="http://schemas.openxmlformats.org/officeDocument/2006/relationships/slide" Target="slides/slide43.xml" />
  <Relationship Id="rId47" Type="http://schemas.openxmlformats.org/officeDocument/2006/relationships/handoutMaster" Target="handoutMasters/handoutMaster1.xml" />
  <Relationship Id="rId50" Type="http://schemas.openxmlformats.org/officeDocument/2006/relationships/theme" Target="theme/theme1.xml" />
  <Relationship Id="rId2" Type="http://schemas.openxmlformats.org/officeDocument/2006/relationships/slideMaster" Target="slideMasters/slideMaster2.xml" />
  <Relationship Id="rId49" Type="http://schemas.openxmlformats.org/officeDocument/2006/relationships/viewProps" Target="viewProps.xml" />
  <Relationship Id="rId48" Type="http://schemas.openxmlformats.org/officeDocument/2006/relationships/presProps" Target="presProps.xml" />
  <Relationship Id="rId51" Type="http://schemas.openxmlformats.org/officeDocument/2006/relationships/tableStyles" Target="tableStyles.xml" />
  <Relationship Id="rId46" Type="http://schemas.openxmlformats.org/officeDocument/2006/relationships/notesMaster" Target="notesMasters/notesMaster1.xml" />
  <Relationship Id="rId1" Type="http://schemas.openxmlformats.org/officeDocument/2006/relationships/slideMaster" Target="slideMasters/slideMaster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4.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94D660-D4E2-4B94-BDE8-D3FF5A40140D}" type="slidenum">
              <a:rPr lang="en-US" smtClean="0"/>
              <a:t>‹#›</a:t>
            </a:fld>
            <a:endParaRPr lang="en-US" dirty="0"/>
          </a:p>
        </p:txBody>
      </p:sp>
    </p:spTree>
    <p:extLst>
      <p:ext uri="{BB962C8B-B14F-4D97-AF65-F5344CB8AC3E}">
        <p14:creationId xmlns:p14="http://schemas.microsoft.com/office/powerpoint/2010/main" val="2180142421"/>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3.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39E00013-D495-4E9C-B377-25E088E72BA3}" type="slidenum">
              <a:rPr lang="en-US" smtClean="0"/>
              <a:pPr/>
              <a:t>‹#›</a:t>
            </a:fld>
            <a:endParaRPr lang="en-US" dirty="0"/>
          </a:p>
        </p:txBody>
      </p:sp>
    </p:spTree>
    <p:extLst>
      <p:ext uri="{BB962C8B-B14F-4D97-AF65-F5344CB8AC3E}">
        <p14:creationId xmlns:p14="http://schemas.microsoft.com/office/powerpoint/2010/main" val="720950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6.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37.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38.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39.xml.rels>&#65279;<?xml version="1.0" encoding="UTF-8" standalone="yes"?>
<Relationships xmlns="http://schemas.openxmlformats.org/package/2006/relationships">
  <Relationship Id="rId2" Type="http://schemas.openxmlformats.org/officeDocument/2006/relationships/slide" Target="../slides/slide39.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0.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41.xml.rels>&#65279;<?xml version="1.0" encoding="UTF-8" standalone="yes"?>
<Relationships xmlns="http://schemas.openxmlformats.org/package/2006/relationships">
  <Relationship Id="rId2" Type="http://schemas.openxmlformats.org/officeDocument/2006/relationships/slide" Target="../slides/slide41.xml" />
  <Relationship Id="rId1" Type="http://schemas.openxmlformats.org/officeDocument/2006/relationships/notesMaster" Target="../notesMasters/notesMaster1.xml" />
</Relationships>
</file>

<file path=ppt/notesSlides/_rels/notesSlide42.xml.rels>&#65279;<?xml version="1.0" encoding="UTF-8" standalone="yes"?>
<Relationships xmlns="http://schemas.openxmlformats.org/package/2006/relationships">
  <Relationship Id="rId2" Type="http://schemas.openxmlformats.org/officeDocument/2006/relationships/slide" Target="../slides/slide42.xml" />
  <Relationship Id="rId1" Type="http://schemas.openxmlformats.org/officeDocument/2006/relationships/notesMaster" Target="../notesMasters/notesMaster1.xml" />
</Relationships>
</file>

<file path=ppt/notesSlides/_rels/notesSlide43.xml.rels>&#65279;<?xml version="1.0" encoding="UTF-8" standalone="yes"?>
<Relationships xmlns="http://schemas.openxmlformats.org/package/2006/relationships">
  <Relationship Id="rId2" Type="http://schemas.openxmlformats.org/officeDocument/2006/relationships/slide" Target="../slides/slide43.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6411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7332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41927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8877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0217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1739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12471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88622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53910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86471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3425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459357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448906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38261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40805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48072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30733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06179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90272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7429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882599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8891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06515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25713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5703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92654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06111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26315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2804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10276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19325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91379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8004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04251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7600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828417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8104115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4055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0282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7561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1782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8679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45936364"/>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6"/>
          <p:cNvSpPr>
            <a:spLocks noGrp="1" noChangeArrowheads="1"/>
          </p:cNvSpPr>
          <p:nvPr>
            <p:ph type="sldNum" sz="quarter" idx="11"/>
          </p:nvPr>
        </p:nvSpPr>
        <p:spPr>
          <a:ln/>
        </p:spPr>
        <p:txBody>
          <a:bodyPr/>
          <a:lstStyle>
            <a:lvl1pPr>
              <a:defRPr/>
            </a:lvl1pPr>
          </a:lstStyle>
          <a:p>
            <a:fld id="{313790C3-A35C-41DD-925A-816E8C21B57A}" type="slidenum">
              <a:rPr lang="en-US" smtClean="0"/>
              <a:pPr/>
              <a:t>‹#›</a:t>
            </a:fld>
            <a:endParaRPr lang="en-US" dirty="0"/>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600075" y="6705600"/>
            <a:ext cx="1143000" cy="304800"/>
          </a:xfrm>
          <a:prstGeom prst="rect">
            <a:avLst/>
          </a:prstGeom>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313790C3-A35C-41DD-925A-816E8C21B57A}" type="slidenum">
              <a:rPr lang="en-US" smtClean="0"/>
              <a:pPr/>
              <a:t>‹#›</a:t>
            </a:fld>
            <a:endParaRPr lang="en-US" dirty="0"/>
          </a:p>
        </p:txBody>
      </p:sp>
      <p:sp>
        <p:nvSpPr>
          <p:cNvPr id="6" name="Rectangle 4"/>
          <p:cNvSpPr>
            <a:spLocks noGrp="1" noChangeArrowheads="1"/>
          </p:cNvSpPr>
          <p:nvPr>
            <p:ph type="dt" sz="half" idx="12"/>
          </p:nvPr>
        </p:nvSpPr>
        <p:spPr>
          <a:xfrm>
            <a:off x="685800" y="6248400"/>
            <a:ext cx="1905000" cy="457200"/>
          </a:xfrm>
          <a:prstGeom prst="rect">
            <a:avLst/>
          </a:prstGeom>
          <a:ln/>
        </p:spPr>
        <p:txBody>
          <a:bodyPr/>
          <a:lstStyle>
            <a:lvl1pPr>
              <a:defRPr/>
            </a:lvl1pPr>
          </a:lstStyle>
          <a:p>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600075" y="6705600"/>
            <a:ext cx="1143000" cy="304800"/>
          </a:xfrm>
          <a:prstGeom prst="rect">
            <a:avLst/>
          </a:prstGeom>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313790C3-A35C-41DD-925A-816E8C21B57A}" type="slidenum">
              <a:rPr lang="en-US" smtClean="0"/>
              <a:pPr/>
              <a:t>‹#›</a:t>
            </a:fld>
            <a:endParaRPr lang="en-US" dirty="0"/>
          </a:p>
        </p:txBody>
      </p:sp>
      <p:sp>
        <p:nvSpPr>
          <p:cNvPr id="6" name="Rectangle 4"/>
          <p:cNvSpPr>
            <a:spLocks noGrp="1" noChangeArrowheads="1"/>
          </p:cNvSpPr>
          <p:nvPr>
            <p:ph type="dt" sz="half" idx="12"/>
          </p:nvPr>
        </p:nvSpPr>
        <p:spPr>
          <a:xfrm>
            <a:off x="685800" y="6248400"/>
            <a:ext cx="1905000" cy="457200"/>
          </a:xfrm>
          <a:prstGeom prst="rect">
            <a:avLst/>
          </a:prstGeom>
          <a:ln/>
        </p:spPr>
        <p:txBody>
          <a:bodyPr/>
          <a:lstStyle>
            <a:lvl1pPr>
              <a:defRPr/>
            </a:lvl1pPr>
          </a:lstStyle>
          <a:p>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EAF96E15-0CE0-49CA-8B27-4146CE72FB89}"/>
              </a:ext>
            </a:extLst>
          </p:cNvPr>
          <p:cNvSpPr>
            <a:spLocks noGrp="1"/>
          </p:cNvSpPr>
          <p:nvPr>
            <p:ph type="body" sz="quarter" idx="10" hasCustomPrompt="1"/>
          </p:nvPr>
        </p:nvSpPr>
        <p:spPr>
          <a:xfrm>
            <a:off x="242647" y="287256"/>
            <a:ext cx="8679898" cy="724247"/>
          </a:xfrm>
          <a:prstGeom prst="rect">
            <a:avLst/>
          </a:prstGeom>
        </p:spPr>
        <p:txBody>
          <a:bodyPr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5173038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B00A4E-C18B-4D83-BE9E-7A00E5FE5E5E}"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0E284A-791B-48E7-89AC-F5C6ED8D8D5F}" type="slidenum">
              <a:rPr lang="en-US" smtClean="0"/>
              <a:t>‹#›</a:t>
            </a:fld>
            <a:endParaRPr lang="en-US" dirty="0"/>
          </a:p>
        </p:txBody>
      </p:sp>
    </p:spTree>
    <p:extLst>
      <p:ext uri="{BB962C8B-B14F-4D97-AF65-F5344CB8AC3E}">
        <p14:creationId xmlns:p14="http://schemas.microsoft.com/office/powerpoint/2010/main" val="268676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00A4E-C18B-4D83-BE9E-7A00E5FE5E5E}"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0E284A-791B-48E7-89AC-F5C6ED8D8D5F}" type="slidenum">
              <a:rPr lang="en-US" smtClean="0"/>
              <a:t>‹#›</a:t>
            </a:fld>
            <a:endParaRPr lang="en-US" dirty="0"/>
          </a:p>
        </p:txBody>
      </p:sp>
    </p:spTree>
    <p:extLst>
      <p:ext uri="{BB962C8B-B14F-4D97-AF65-F5344CB8AC3E}">
        <p14:creationId xmlns:p14="http://schemas.microsoft.com/office/powerpoint/2010/main" val="1042584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B00A4E-C18B-4D83-BE9E-7A00E5FE5E5E}"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0E284A-791B-48E7-89AC-F5C6ED8D8D5F}" type="slidenum">
              <a:rPr lang="en-US" smtClean="0"/>
              <a:t>‹#›</a:t>
            </a:fld>
            <a:endParaRPr lang="en-US" dirty="0"/>
          </a:p>
        </p:txBody>
      </p:sp>
    </p:spTree>
    <p:extLst>
      <p:ext uri="{BB962C8B-B14F-4D97-AF65-F5344CB8AC3E}">
        <p14:creationId xmlns:p14="http://schemas.microsoft.com/office/powerpoint/2010/main" val="359243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B00A4E-C18B-4D83-BE9E-7A00E5FE5E5E}" type="datetimeFigureOut">
              <a:rPr lang="en-US" smtClean="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0E284A-791B-48E7-89AC-F5C6ED8D8D5F}" type="slidenum">
              <a:rPr lang="en-US" smtClean="0"/>
              <a:t>‹#›</a:t>
            </a:fld>
            <a:endParaRPr lang="en-US" dirty="0"/>
          </a:p>
        </p:txBody>
      </p:sp>
    </p:spTree>
    <p:extLst>
      <p:ext uri="{BB962C8B-B14F-4D97-AF65-F5344CB8AC3E}">
        <p14:creationId xmlns:p14="http://schemas.microsoft.com/office/powerpoint/2010/main" val="85780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B00A4E-C18B-4D83-BE9E-7A00E5FE5E5E}" type="datetimeFigureOut">
              <a:rPr lang="en-US" smtClean="0"/>
              <a:t>12/16/2020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0E284A-791B-48E7-89AC-F5C6ED8D8D5F}" type="slidenum">
              <a:rPr lang="en-US" smtClean="0"/>
              <a:t>‹#›</a:t>
            </a:fld>
            <a:endParaRPr lang="en-US" dirty="0"/>
          </a:p>
        </p:txBody>
      </p:sp>
    </p:spTree>
    <p:extLst>
      <p:ext uri="{BB962C8B-B14F-4D97-AF65-F5344CB8AC3E}">
        <p14:creationId xmlns:p14="http://schemas.microsoft.com/office/powerpoint/2010/main" val="4025160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B00A4E-C18B-4D83-BE9E-7A00E5FE5E5E}" type="datetimeFigureOut">
              <a:rPr lang="en-US" smtClean="0"/>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0E284A-791B-48E7-89AC-F5C6ED8D8D5F}" type="slidenum">
              <a:rPr lang="en-US" smtClean="0"/>
              <a:t>‹#›</a:t>
            </a:fld>
            <a:endParaRPr lang="en-US" dirty="0"/>
          </a:p>
        </p:txBody>
      </p:sp>
    </p:spTree>
    <p:extLst>
      <p:ext uri="{BB962C8B-B14F-4D97-AF65-F5344CB8AC3E}">
        <p14:creationId xmlns:p14="http://schemas.microsoft.com/office/powerpoint/2010/main" val="3675161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00A4E-C18B-4D83-BE9E-7A00E5FE5E5E}" type="datetimeFigureOut">
              <a:rPr lang="en-US" smtClean="0"/>
              <a:t>12/16/2020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0E284A-791B-48E7-89AC-F5C6ED8D8D5F}" type="slidenum">
              <a:rPr lang="en-US" smtClean="0"/>
              <a:t>‹#›</a:t>
            </a:fld>
            <a:endParaRPr lang="en-US" dirty="0"/>
          </a:p>
        </p:txBody>
      </p:sp>
    </p:spTree>
    <p:extLst>
      <p:ext uri="{BB962C8B-B14F-4D97-AF65-F5344CB8AC3E}">
        <p14:creationId xmlns:p14="http://schemas.microsoft.com/office/powerpoint/2010/main" val="150837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1"/>
          </p:nvPr>
        </p:nvSpPr>
        <p:spPr>
          <a:ln/>
        </p:spPr>
        <p:txBody>
          <a:bodyPr/>
          <a:lstStyle>
            <a:lvl1pPr>
              <a:defRPr/>
            </a:lvl1pPr>
          </a:lstStyle>
          <a:p>
            <a:fld id="{313790C3-A35C-41DD-925A-816E8C21B57A}" type="slidenum">
              <a:rPr lang="en-US" smtClean="0"/>
              <a:pPr/>
              <a:t>‹#›</a:t>
            </a:fld>
            <a:endParaRPr lang="en-US" dirty="0"/>
          </a:p>
        </p:txBody>
      </p:sp>
    </p:spTree>
  </p:cSld>
  <p:clrMapOvr>
    <a:masterClrMapping/>
  </p:clrMapOvr>
  <p:transition advTm="20000"/>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00A4E-C18B-4D83-BE9E-7A00E5FE5E5E}" type="datetimeFigureOut">
              <a:rPr lang="en-US" smtClean="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0E284A-791B-48E7-89AC-F5C6ED8D8D5F}" type="slidenum">
              <a:rPr lang="en-US" smtClean="0"/>
              <a:t>‹#›</a:t>
            </a:fld>
            <a:endParaRPr lang="en-US" dirty="0"/>
          </a:p>
        </p:txBody>
      </p:sp>
    </p:spTree>
    <p:extLst>
      <p:ext uri="{BB962C8B-B14F-4D97-AF65-F5344CB8AC3E}">
        <p14:creationId xmlns:p14="http://schemas.microsoft.com/office/powerpoint/2010/main" val="1902879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00A4E-C18B-4D83-BE9E-7A00E5FE5E5E}" type="datetimeFigureOut">
              <a:rPr lang="en-US" smtClean="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0E284A-791B-48E7-89AC-F5C6ED8D8D5F}" type="slidenum">
              <a:rPr lang="en-US" smtClean="0"/>
              <a:t>‹#›</a:t>
            </a:fld>
            <a:endParaRPr lang="en-US" dirty="0"/>
          </a:p>
        </p:txBody>
      </p:sp>
    </p:spTree>
    <p:extLst>
      <p:ext uri="{BB962C8B-B14F-4D97-AF65-F5344CB8AC3E}">
        <p14:creationId xmlns:p14="http://schemas.microsoft.com/office/powerpoint/2010/main" val="2667552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00A4E-C18B-4D83-BE9E-7A00E5FE5E5E}"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0E284A-791B-48E7-89AC-F5C6ED8D8D5F}" type="slidenum">
              <a:rPr lang="en-US" smtClean="0"/>
              <a:t>‹#›</a:t>
            </a:fld>
            <a:endParaRPr lang="en-US" dirty="0"/>
          </a:p>
        </p:txBody>
      </p:sp>
    </p:spTree>
    <p:extLst>
      <p:ext uri="{BB962C8B-B14F-4D97-AF65-F5344CB8AC3E}">
        <p14:creationId xmlns:p14="http://schemas.microsoft.com/office/powerpoint/2010/main" val="3811560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00A4E-C18B-4D83-BE9E-7A00E5FE5E5E}"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0E284A-791B-48E7-89AC-F5C6ED8D8D5F}" type="slidenum">
              <a:rPr lang="en-US" smtClean="0"/>
              <a:t>‹#›</a:t>
            </a:fld>
            <a:endParaRPr lang="en-US" dirty="0"/>
          </a:p>
        </p:txBody>
      </p:sp>
    </p:spTree>
    <p:extLst>
      <p:ext uri="{BB962C8B-B14F-4D97-AF65-F5344CB8AC3E}">
        <p14:creationId xmlns:p14="http://schemas.microsoft.com/office/powerpoint/2010/main" val="383400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600075" y="6705600"/>
            <a:ext cx="1143000" cy="304800"/>
          </a:xfrm>
          <a:prstGeom prst="rect">
            <a:avLst/>
          </a:prstGeom>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313790C3-A35C-41DD-925A-816E8C21B57A}" type="slidenum">
              <a:rPr lang="en-US" smtClean="0"/>
              <a:pPr/>
              <a:t>‹#›</a:t>
            </a:fld>
            <a:endParaRPr lang="en-US" dirty="0"/>
          </a:p>
        </p:txBody>
      </p:sp>
      <p:sp>
        <p:nvSpPr>
          <p:cNvPr id="6" name="Rectangle 4"/>
          <p:cNvSpPr>
            <a:spLocks noGrp="1" noChangeArrowheads="1"/>
          </p:cNvSpPr>
          <p:nvPr>
            <p:ph type="dt" sz="half" idx="12"/>
          </p:nvPr>
        </p:nvSpPr>
        <p:spPr>
          <a:xfrm>
            <a:off x="685800" y="6248400"/>
            <a:ext cx="1905000" cy="457200"/>
          </a:xfrm>
          <a:prstGeom prst="rect">
            <a:avLst/>
          </a:prstGeom>
          <a:ln/>
        </p:spPr>
        <p:txBody>
          <a:bodyPr/>
          <a:lstStyle>
            <a:lvl1pPr>
              <a:defRPr/>
            </a:lvl1pPr>
          </a:lstStyle>
          <a:p>
            <a:endParaRPr lang="en-US" dirty="0"/>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600075" y="6705600"/>
            <a:ext cx="1143000" cy="30480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1"/>
          </p:nvPr>
        </p:nvSpPr>
        <p:spPr>
          <a:ln/>
        </p:spPr>
        <p:txBody>
          <a:bodyPr/>
          <a:lstStyle>
            <a:lvl1pPr>
              <a:defRPr/>
            </a:lvl1pPr>
          </a:lstStyle>
          <a:p>
            <a:fld id="{313790C3-A35C-41DD-925A-816E8C21B57A}" type="slidenum">
              <a:rPr lang="en-US" smtClean="0"/>
              <a:pPr/>
              <a:t>‹#›</a:t>
            </a:fld>
            <a:endParaRPr lang="en-US" dirty="0"/>
          </a:p>
        </p:txBody>
      </p:sp>
      <p:sp>
        <p:nvSpPr>
          <p:cNvPr id="7" name="Rectangle 4"/>
          <p:cNvSpPr>
            <a:spLocks noGrp="1" noChangeArrowheads="1"/>
          </p:cNvSpPr>
          <p:nvPr>
            <p:ph type="dt" sz="half" idx="12"/>
          </p:nvPr>
        </p:nvSpPr>
        <p:spPr>
          <a:xfrm>
            <a:off x="685800" y="6248400"/>
            <a:ext cx="1905000" cy="457200"/>
          </a:xfrm>
          <a:prstGeom prst="rect">
            <a:avLst/>
          </a:prstGeom>
          <a:ln/>
        </p:spPr>
        <p:txBody>
          <a:bodyPr/>
          <a:lstStyle>
            <a:lvl1pPr>
              <a:defRPr/>
            </a:lvl1pPr>
          </a:lstStyle>
          <a:p>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600075" y="6705600"/>
            <a:ext cx="1143000" cy="304800"/>
          </a:xfrm>
          <a:prstGeom prst="rect">
            <a:avLst/>
          </a:prstGeom>
          <a:ln/>
        </p:spPr>
        <p:txBody>
          <a:bodyPr/>
          <a:lstStyle>
            <a:lvl1pPr>
              <a:defRPr/>
            </a:lvl1pPr>
          </a:lstStyle>
          <a:p>
            <a:endParaRPr lang="en-US" dirty="0"/>
          </a:p>
        </p:txBody>
      </p:sp>
      <p:sp>
        <p:nvSpPr>
          <p:cNvPr id="8" name="Rectangle 6"/>
          <p:cNvSpPr>
            <a:spLocks noGrp="1" noChangeArrowheads="1"/>
          </p:cNvSpPr>
          <p:nvPr>
            <p:ph type="sldNum" sz="quarter" idx="11"/>
          </p:nvPr>
        </p:nvSpPr>
        <p:spPr>
          <a:ln/>
        </p:spPr>
        <p:txBody>
          <a:bodyPr/>
          <a:lstStyle>
            <a:lvl1pPr>
              <a:defRPr/>
            </a:lvl1pPr>
          </a:lstStyle>
          <a:p>
            <a:fld id="{313790C3-A35C-41DD-925A-816E8C21B57A}" type="slidenum">
              <a:rPr lang="en-US" smtClean="0"/>
              <a:pPr/>
              <a:t>‹#›</a:t>
            </a:fld>
            <a:endParaRPr lang="en-US" dirty="0"/>
          </a:p>
        </p:txBody>
      </p:sp>
      <p:sp>
        <p:nvSpPr>
          <p:cNvPr id="9" name="Rectangle 4"/>
          <p:cNvSpPr>
            <a:spLocks noGrp="1" noChangeArrowheads="1"/>
          </p:cNvSpPr>
          <p:nvPr>
            <p:ph type="dt" sz="half" idx="12"/>
          </p:nvPr>
        </p:nvSpPr>
        <p:spPr>
          <a:xfrm>
            <a:off x="685800" y="6248400"/>
            <a:ext cx="1905000" cy="457200"/>
          </a:xfrm>
          <a:prstGeom prst="rect">
            <a:avLst/>
          </a:prstGeom>
          <a:ln/>
        </p:spPr>
        <p:txBody>
          <a:bodyPr/>
          <a:lstStyle>
            <a:lvl1pPr>
              <a:defRPr/>
            </a:lvl1pPr>
          </a:lstStyle>
          <a:p>
            <a:endParaRPr lang="en-US" dirty="0"/>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600075" y="6705600"/>
            <a:ext cx="1143000" cy="304800"/>
          </a:xfrm>
          <a:prstGeom prst="rect">
            <a:avLst/>
          </a:prstGeom>
          <a:ln/>
        </p:spPr>
        <p:txBody>
          <a:bodyPr/>
          <a:lstStyle>
            <a:lvl1pPr>
              <a:defRPr/>
            </a:lvl1pPr>
          </a:lstStyle>
          <a:p>
            <a:endParaRPr lang="en-US" dirty="0"/>
          </a:p>
        </p:txBody>
      </p:sp>
      <p:sp>
        <p:nvSpPr>
          <p:cNvPr id="4" name="Rectangle 6"/>
          <p:cNvSpPr>
            <a:spLocks noGrp="1" noChangeArrowheads="1"/>
          </p:cNvSpPr>
          <p:nvPr>
            <p:ph type="sldNum" sz="quarter" idx="11"/>
          </p:nvPr>
        </p:nvSpPr>
        <p:spPr>
          <a:ln/>
        </p:spPr>
        <p:txBody>
          <a:bodyPr/>
          <a:lstStyle>
            <a:lvl1pPr>
              <a:defRPr/>
            </a:lvl1pPr>
          </a:lstStyle>
          <a:p>
            <a:fld id="{313790C3-A35C-41DD-925A-816E8C21B57A}" type="slidenum">
              <a:rPr lang="en-US" smtClean="0"/>
              <a:pPr/>
              <a:t>‹#›</a:t>
            </a:fld>
            <a:endParaRPr lang="en-US" dirty="0"/>
          </a:p>
        </p:txBody>
      </p:sp>
      <p:sp>
        <p:nvSpPr>
          <p:cNvPr id="5" name="Date Placeholder 4"/>
          <p:cNvSpPr>
            <a:spLocks noGrp="1" noChangeArrowheads="1"/>
          </p:cNvSpPr>
          <p:nvPr>
            <p:ph type="dt" sz="half" idx="12"/>
          </p:nvPr>
        </p:nvSpPr>
        <p:spPr>
          <a:xfrm>
            <a:off x="685800" y="6248400"/>
            <a:ext cx="1905000" cy="457200"/>
          </a:xfrm>
          <a:prstGeom prst="rect">
            <a:avLst/>
          </a:prstGeom>
          <a:ln/>
        </p:spPr>
        <p:txBody>
          <a:bodyPr/>
          <a:lstStyle>
            <a:lvl1pPr>
              <a:defRPr/>
            </a:lvl1pPr>
          </a:lstStyle>
          <a:p>
            <a:endParaRPr lang="en-US" dirty="0"/>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600075" y="6705600"/>
            <a:ext cx="1143000" cy="304800"/>
          </a:xfrm>
          <a:prstGeom prst="rect">
            <a:avLst/>
          </a:prstGeom>
          <a:ln/>
        </p:spPr>
        <p:txBody>
          <a:bodyPr/>
          <a:lstStyle>
            <a:lvl1pPr>
              <a:defRPr/>
            </a:lvl1pPr>
          </a:lstStyle>
          <a:p>
            <a:endParaRPr lang="en-US" dirty="0"/>
          </a:p>
        </p:txBody>
      </p:sp>
      <p:sp>
        <p:nvSpPr>
          <p:cNvPr id="3" name="Rectangle 6"/>
          <p:cNvSpPr>
            <a:spLocks noGrp="1" noChangeArrowheads="1"/>
          </p:cNvSpPr>
          <p:nvPr>
            <p:ph type="sldNum" sz="quarter" idx="11"/>
          </p:nvPr>
        </p:nvSpPr>
        <p:spPr>
          <a:ln/>
        </p:spPr>
        <p:txBody>
          <a:bodyPr/>
          <a:lstStyle>
            <a:lvl1pPr>
              <a:defRPr/>
            </a:lvl1pPr>
          </a:lstStyle>
          <a:p>
            <a:fld id="{313790C3-A35C-41DD-925A-816E8C21B57A}" type="slidenum">
              <a:rPr lang="en-US" smtClean="0"/>
              <a:pPr/>
              <a:t>‹#›</a:t>
            </a:fld>
            <a:endParaRPr lang="en-US" dirty="0"/>
          </a:p>
        </p:txBody>
      </p:sp>
      <p:sp>
        <p:nvSpPr>
          <p:cNvPr id="4" name="Rectangle 4"/>
          <p:cNvSpPr>
            <a:spLocks noGrp="1" noChangeArrowheads="1"/>
          </p:cNvSpPr>
          <p:nvPr>
            <p:ph type="dt" sz="half" idx="12"/>
          </p:nvPr>
        </p:nvSpPr>
        <p:spPr>
          <a:xfrm>
            <a:off x="685800" y="6248400"/>
            <a:ext cx="1905000" cy="457200"/>
          </a:xfrm>
          <a:prstGeom prst="rect">
            <a:avLst/>
          </a:prstGeom>
          <a:ln/>
        </p:spPr>
        <p:txBody>
          <a:bodyPr/>
          <a:lstStyle>
            <a:lvl1pPr>
              <a:defRPr/>
            </a:lvl1pPr>
          </a:lstStyle>
          <a:p>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600075" y="6705600"/>
            <a:ext cx="1143000" cy="30480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1"/>
          </p:nvPr>
        </p:nvSpPr>
        <p:spPr>
          <a:ln/>
        </p:spPr>
        <p:txBody>
          <a:bodyPr/>
          <a:lstStyle>
            <a:lvl1pPr>
              <a:defRPr/>
            </a:lvl1pPr>
          </a:lstStyle>
          <a:p>
            <a:fld id="{313790C3-A35C-41DD-925A-816E8C21B57A}" type="slidenum">
              <a:rPr lang="en-US" smtClean="0"/>
              <a:pPr/>
              <a:t>‹#›</a:t>
            </a:fld>
            <a:endParaRPr lang="en-US" dirty="0"/>
          </a:p>
        </p:txBody>
      </p:sp>
      <p:sp>
        <p:nvSpPr>
          <p:cNvPr id="7" name="Rectangle 4"/>
          <p:cNvSpPr>
            <a:spLocks noGrp="1" noChangeArrowheads="1"/>
          </p:cNvSpPr>
          <p:nvPr>
            <p:ph type="dt" sz="half" idx="12"/>
          </p:nvPr>
        </p:nvSpPr>
        <p:spPr>
          <a:xfrm>
            <a:off x="685800" y="6248400"/>
            <a:ext cx="1905000" cy="457200"/>
          </a:xfrm>
          <a:prstGeom prst="rect">
            <a:avLst/>
          </a:prstGeom>
          <a:ln/>
        </p:spPr>
        <p:txBody>
          <a:bodyPr/>
          <a:lstStyle>
            <a:lvl1pPr>
              <a:defRPr/>
            </a:lvl1pPr>
          </a:lstStyle>
          <a:p>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600075" y="6705600"/>
            <a:ext cx="1143000" cy="30480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1"/>
          </p:nvPr>
        </p:nvSpPr>
        <p:spPr>
          <a:ln/>
        </p:spPr>
        <p:txBody>
          <a:bodyPr/>
          <a:lstStyle>
            <a:lvl1pPr>
              <a:defRPr/>
            </a:lvl1pPr>
          </a:lstStyle>
          <a:p>
            <a:fld id="{313790C3-A35C-41DD-925A-816E8C21B57A}" type="slidenum">
              <a:rPr lang="en-US" smtClean="0"/>
              <a:pPr/>
              <a:t>‹#›</a:t>
            </a:fld>
            <a:endParaRPr lang="en-US" dirty="0"/>
          </a:p>
        </p:txBody>
      </p:sp>
      <p:sp>
        <p:nvSpPr>
          <p:cNvPr id="7" name="Rectangle 4"/>
          <p:cNvSpPr>
            <a:spLocks noGrp="1" noChangeArrowheads="1"/>
          </p:cNvSpPr>
          <p:nvPr>
            <p:ph type="dt" sz="half" idx="12"/>
          </p:nvPr>
        </p:nvSpPr>
        <p:spPr>
          <a:xfrm>
            <a:off x="685800" y="6248400"/>
            <a:ext cx="1905000" cy="457200"/>
          </a:xfrm>
          <a:prstGeom prst="rect">
            <a:avLst/>
          </a:prstGeom>
          <a:ln/>
        </p:spPr>
        <p:txBody>
          <a:bodyPr/>
          <a:lstStyle>
            <a:lvl1pPr>
              <a:defRPr/>
            </a:lvl1pPr>
          </a:lstStyle>
          <a:p>
            <a:endParaRPr lang="en-US" dirty="0"/>
          </a:p>
        </p:txBody>
      </p:sp>
    </p:spTree>
  </p:cSld>
  <p:clrMapOvr>
    <a:masterClrMapping/>
  </p:clrMapOvr>
  <p:hf hdr="0" ftr="0" dt="0"/>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theme" Target="../theme/theme1.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image" Target="../media/image2.tiff"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image" Target="../media/image1.tiff"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20.xml" />
  <Relationship Id="rId3" Type="http://schemas.openxmlformats.org/officeDocument/2006/relationships/slideLayout" Target="../slideLayouts/slideLayout15.xml" />
  <Relationship Id="rId7" Type="http://schemas.openxmlformats.org/officeDocument/2006/relationships/slideLayout" Target="../slideLayouts/slideLayout19.xml" />
  <Relationship Id="rId12" Type="http://schemas.openxmlformats.org/officeDocument/2006/relationships/theme" Target="../theme/theme2.xml" />
  <Relationship Id="rId2" Type="http://schemas.openxmlformats.org/officeDocument/2006/relationships/slideLayout" Target="../slideLayouts/slideLayout14.xml" />
  <Relationship Id="rId1" Type="http://schemas.openxmlformats.org/officeDocument/2006/relationships/slideLayout" Target="../slideLayouts/slideLayout13.xml" />
  <Relationship Id="rId6" Type="http://schemas.openxmlformats.org/officeDocument/2006/relationships/slideLayout" Target="../slideLayouts/slideLayout18.xml" />
  <Relationship Id="rId11" Type="http://schemas.openxmlformats.org/officeDocument/2006/relationships/slideLayout" Target="../slideLayouts/slideLayout23.xml" />
  <Relationship Id="rId5" Type="http://schemas.openxmlformats.org/officeDocument/2006/relationships/slideLayout" Target="../slideLayouts/slideLayout17.xml" />
  <Relationship Id="rId10" Type="http://schemas.openxmlformats.org/officeDocument/2006/relationships/slideLayout" Target="../slideLayouts/slideLayout22.xml" />
  <Relationship Id="rId4" Type="http://schemas.openxmlformats.org/officeDocument/2006/relationships/slideLayout" Target="../slideLayouts/slideLayout16.xml" />
  <Relationship Id="rId9" Type="http://schemas.openxmlformats.org/officeDocument/2006/relationships/slideLayout" Target="../slideLayouts/slideLayout21.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934200" y="648016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13790C3-A35C-41DD-925A-816E8C21B57A}" type="slidenum">
              <a:rPr lang="en-US" smtClean="0"/>
              <a:pPr/>
              <a:t>‹#›</a:t>
            </a:fld>
            <a:endParaRPr lang="en-US" dirty="0"/>
          </a:p>
        </p:txBody>
      </p:sp>
      <p:pic>
        <p:nvPicPr>
          <p:cNvPr id="11" name="Picture 10" descr="OlshanLandscape-TOP.tif"/>
          <p:cNvPicPr>
            <a:picLocks noChangeAspect="1"/>
          </p:cNvPicPr>
          <p:nvPr/>
        </p:nvPicPr>
        <p:blipFill>
          <a:blip r:embed="rId14" cstate="print"/>
          <a:stretch>
            <a:fillRect/>
          </a:stretch>
        </p:blipFill>
        <p:spPr>
          <a:xfrm>
            <a:off x="462096" y="359413"/>
            <a:ext cx="8229600" cy="252984"/>
          </a:xfrm>
          <a:prstGeom prst="rect">
            <a:avLst/>
          </a:prstGeom>
        </p:spPr>
      </p:pic>
      <p:pic>
        <p:nvPicPr>
          <p:cNvPr id="12" name="Picture 11" descr="OlshanLandscape-BOT.tif"/>
          <p:cNvPicPr>
            <a:picLocks noChangeAspect="1"/>
          </p:cNvPicPr>
          <p:nvPr/>
        </p:nvPicPr>
        <p:blipFill>
          <a:blip r:embed="rId15" cstate="print"/>
          <a:stretch>
            <a:fillRect/>
          </a:stretch>
        </p:blipFill>
        <p:spPr>
          <a:xfrm>
            <a:off x="482009" y="6378437"/>
            <a:ext cx="8229600" cy="14630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rgbClr val="007C85"/>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00A4E-C18B-4D83-BE9E-7A00E5FE5E5E}" type="datetimeFigureOut">
              <a:rPr lang="en-US" smtClean="0"/>
              <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E284A-791B-48E7-89AC-F5C6ED8D8D5F}" type="slidenum">
              <a:rPr lang="en-US" smtClean="0"/>
              <a:t>‹#›</a:t>
            </a:fld>
            <a:endParaRPr lang="en-US" dirty="0"/>
          </a:p>
        </p:txBody>
      </p:sp>
    </p:spTree>
    <p:extLst>
      <p:ext uri="{BB962C8B-B14F-4D97-AF65-F5344CB8AC3E}">
        <p14:creationId xmlns:p14="http://schemas.microsoft.com/office/powerpoint/2010/main" val="2497992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notesSlide" Target="../notesSlides/notesSlide11.xml"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notesSlide" Target="../notesSlides/notesSlide12.xml"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1.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16.xml" />
  <Relationship Id="rId1" Type="http://schemas.openxmlformats.org/officeDocument/2006/relationships/slideLayout" Target="../slideLayouts/slideLayout5.xml" />
  <Relationship Id="rId4" Type="http://schemas.openxmlformats.org/officeDocument/2006/relationships/image" Target="../media/image7.png"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18.xml" />
  <Relationship Id="rId1" Type="http://schemas.openxmlformats.org/officeDocument/2006/relationships/slideLayout" Target="../slideLayouts/slideLayout4.xml" />
  <Relationship Id="rId4" Type="http://schemas.openxmlformats.org/officeDocument/2006/relationships/image" Target="../media/image9.png"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10.jpg" />
  <Relationship Id="rId2" Type="http://schemas.openxmlformats.org/officeDocument/2006/relationships/notesSlide" Target="../notesSlides/notesSlide20.xml"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notesSlide" Target="../notesSlides/notesSlide22.xml" />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3" Type="http://schemas.openxmlformats.org/officeDocument/2006/relationships/image" Target="../media/image12.png" />
  <Relationship Id="rId2" Type="http://schemas.openxmlformats.org/officeDocument/2006/relationships/notesSlide" Target="../notesSlides/notesSlide25.xml" />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1.xml" />
</Relationships>
</file>

<file path=ppt/slides/_rels/slide28.xml.rels>&#65279;<?xml version="1.0" encoding="UTF-8" standalone="yes"?>
<Relationships xmlns="http://schemas.openxmlformats.org/package/2006/relationships">
  <Relationship Id="rId2" Type="http://schemas.openxmlformats.org/officeDocument/2006/relationships/notesSlide" Target="../notesSlides/notesSlide28.xml" />
  <Relationship Id="rId1" Type="http://schemas.openxmlformats.org/officeDocument/2006/relationships/slideLayout" Target="../slideLayouts/slideLayout1.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2" Type="http://schemas.openxmlformats.org/officeDocument/2006/relationships/notesSlide" Target="../notesSlides/notesSlide30.xml" />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3" Type="http://schemas.openxmlformats.org/officeDocument/2006/relationships/image" Target="../media/image13.jpg" />
  <Relationship Id="rId2" Type="http://schemas.openxmlformats.org/officeDocument/2006/relationships/notesSlide" Target="../notesSlides/notesSlide32.xml" />
  <Relationship Id="rId1" Type="http://schemas.openxmlformats.org/officeDocument/2006/relationships/slideLayout" Target="../slideLayouts/slideLayout7.xml" />
</Relationships>
</file>

<file path=ppt/slides/_rels/slide33.xml.rels>&#65279;<?xml version="1.0" encoding="UTF-8" standalone="yes"?>
<Relationships xmlns="http://schemas.openxmlformats.org/package/2006/relationships">
  <Relationship Id="rId3" Type="http://schemas.openxmlformats.org/officeDocument/2006/relationships/image" Target="../media/image14.jpg" />
  <Relationship Id="rId2" Type="http://schemas.openxmlformats.org/officeDocument/2006/relationships/notesSlide" Target="../notesSlides/notesSlide33.xml" />
  <Relationship Id="rId1" Type="http://schemas.openxmlformats.org/officeDocument/2006/relationships/slideLayout" Target="../slideLayouts/slideLayout7.xml" />
</Relationships>
</file>

<file path=ppt/slides/_rels/slide34.xml.rels>&#65279;<?xml version="1.0" encoding="UTF-8" standalone="yes"?>
<Relationships xmlns="http://schemas.openxmlformats.org/package/2006/relationships">
  <Relationship Id="rId3" Type="http://schemas.openxmlformats.org/officeDocument/2006/relationships/image" Target="../media/image15.jpg" />
  <Relationship Id="rId2" Type="http://schemas.openxmlformats.org/officeDocument/2006/relationships/notesSlide" Target="../notesSlides/notesSlide34.xml" />
  <Relationship Id="rId1" Type="http://schemas.openxmlformats.org/officeDocument/2006/relationships/slideLayout" Target="../slideLayouts/slideLayout7.xml" />
</Relationships>
</file>

<file path=ppt/slides/_rels/slide35.xml.rels>&#65279;<?xml version="1.0" encoding="UTF-8" standalone="yes"?>
<Relationships xmlns="http://schemas.openxmlformats.org/package/2006/relationships">
  <Relationship Id="rId3" Type="http://schemas.openxmlformats.org/officeDocument/2006/relationships/notesSlide" Target="../notesSlides/notesSlide35.xml" />
  <Relationship Id="rId2" Type="http://schemas.openxmlformats.org/officeDocument/2006/relationships/slideLayout" Target="../slideLayouts/slideLayout7.xml" />
  <Relationship Id="rId1" Type="http://schemas.openxmlformats.org/officeDocument/2006/relationships/video" Target="https://www.youtube.com/embed/fzbYKM0_6L8" TargetMode="External" />
  <Relationship Id="rId4" Type="http://schemas.openxmlformats.org/officeDocument/2006/relationships/image" Target="../media/image16.jpeg" />
</Relationships>
</file>

<file path=ppt/slides/_rels/slide36.xml.rels>&#65279;<?xml version="1.0" encoding="UTF-8" standalone="yes"?>
<Relationships xmlns="http://schemas.openxmlformats.org/package/2006/relationships">
  <Relationship Id="rId2" Type="http://schemas.openxmlformats.org/officeDocument/2006/relationships/notesSlide" Target="../notesSlides/notesSlide36.xml" />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2" Type="http://schemas.openxmlformats.org/officeDocument/2006/relationships/notesSlide" Target="../notesSlides/notesSlide37.xml" />
  <Relationship Id="rId1" Type="http://schemas.openxmlformats.org/officeDocument/2006/relationships/slideLayout" Target="../slideLayouts/slideLayout1.xml" />
</Relationships>
</file>

<file path=ppt/slides/_rels/slide38.xml.rels>&#65279;<?xml version="1.0" encoding="UTF-8" standalone="yes"?>
<Relationships xmlns="http://schemas.openxmlformats.org/package/2006/relationships">
  <Relationship Id="rId2" Type="http://schemas.openxmlformats.org/officeDocument/2006/relationships/notesSlide" Target="../notesSlides/notesSlide38.xml" />
  <Relationship Id="rId1" Type="http://schemas.openxmlformats.org/officeDocument/2006/relationships/slideLayout" Target="../slideLayouts/slideLayout2.xml" />
</Relationships>
</file>

<file path=ppt/slides/_rels/slide39.xml.rels>&#65279;<?xml version="1.0" encoding="UTF-8" standalone="yes"?>
<Relationships xmlns="http://schemas.openxmlformats.org/package/2006/relationships">
  <Relationship Id="rId2" Type="http://schemas.openxmlformats.org/officeDocument/2006/relationships/notesSlide" Target="../notesSlides/notesSlide39.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1.xml" />
</Relationships>
</file>

<file path=ppt/slides/_rels/slide40.xml.rels>&#65279;<?xml version="1.0" encoding="UTF-8" standalone="yes"?>
<Relationships xmlns="http://schemas.openxmlformats.org/package/2006/relationships">
  <Relationship Id="rId2" Type="http://schemas.openxmlformats.org/officeDocument/2006/relationships/notesSlide" Target="../notesSlides/notesSlide40.xml" />
  <Relationship Id="rId1" Type="http://schemas.openxmlformats.org/officeDocument/2006/relationships/slideLayout" Target="../slideLayouts/slideLayout2.xml" />
</Relationships>
</file>

<file path=ppt/slides/_rels/slide41.xml.rels>&#65279;<?xml version="1.0" encoding="UTF-8" standalone="yes"?>
<Relationships xmlns="http://schemas.openxmlformats.org/package/2006/relationships">
  <Relationship Id="rId2" Type="http://schemas.openxmlformats.org/officeDocument/2006/relationships/notesSlide" Target="../notesSlides/notesSlide41.xml" />
  <Relationship Id="rId1" Type="http://schemas.openxmlformats.org/officeDocument/2006/relationships/slideLayout" Target="../slideLayouts/slideLayout2.xml" />
</Relationships>
</file>

<file path=ppt/slides/_rels/slide42.xml.rels>&#65279;<?xml version="1.0" encoding="UTF-8" standalone="yes"?>
<Relationships xmlns="http://schemas.openxmlformats.org/package/2006/relationships">
  <Relationship Id="rId2" Type="http://schemas.openxmlformats.org/officeDocument/2006/relationships/notesSlide" Target="../notesSlides/notesSlide42.xml" />
  <Relationship Id="rId1" Type="http://schemas.openxmlformats.org/officeDocument/2006/relationships/slideLayout" Target="../slideLayouts/slideLayout6.xml" />
</Relationships>
</file>

<file path=ppt/slides/_rels/slide43.xml.rels>&#65279;<?xml version="1.0" encoding="UTF-8" standalone="yes"?>
<Relationships xmlns="http://schemas.openxmlformats.org/package/2006/relationships">
  <Relationship Id="rId8" Type="http://schemas.openxmlformats.org/officeDocument/2006/relationships/image" Target="../media/image18.png" />
  <Relationship Id="rId3" Type="http://schemas.openxmlformats.org/officeDocument/2006/relationships/hyperlink" Target="mailto:alustigman@olshanlaw.com" TargetMode="External" />
  <Relationship Id="rId7" Type="http://schemas.openxmlformats.org/officeDocument/2006/relationships/image" Target="../media/image17.jpeg" />
  <Relationship Id="rId2" Type="http://schemas.openxmlformats.org/officeDocument/2006/relationships/notesSlide" Target="../notesSlides/notesSlide43.xml" />
  <Relationship Id="rId1" Type="http://schemas.openxmlformats.org/officeDocument/2006/relationships/slideLayout" Target="../slideLayouts/slideLayout7.xml" />
  <Relationship Id="rId6" Type="http://schemas.openxmlformats.org/officeDocument/2006/relationships/hyperlink" Target="mailto:mspina@olshanlaw.com" TargetMode="External" />
  <Relationship Id="rId11" Type="http://schemas.openxmlformats.org/officeDocument/2006/relationships/image" Target="../media/image20.jpeg" />
  <Relationship Id="rId5" Type="http://schemas.openxmlformats.org/officeDocument/2006/relationships/hyperlink" Target="mailto:tcarmichael@olshanlaw.com" TargetMode="External" />
  <Relationship Id="rId10" Type="http://schemas.openxmlformats.org/officeDocument/2006/relationships/hyperlink" Target="mailto:sshaffer@olshanlaw.com" TargetMode="External" />
  <Relationship Id="rId4" Type="http://schemas.openxmlformats.org/officeDocument/2006/relationships/hyperlink" Target="mailto:mgrieco@olshanlaw.com" TargetMode="External" />
  <Relationship Id="rId9" Type="http://schemas.openxmlformats.org/officeDocument/2006/relationships/image" Target="../media/image19.png"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notesSlide" Target="../notesSlides/notesSlide6.xml" />
  <Relationship Id="rId1" Type="http://schemas.openxmlformats.org/officeDocument/2006/relationships/slideLayout" Target="../slideLayouts/slideLayout19.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b="1" dirty="0" smtClean="0"/>
              <a:t>Marketing in the COVID-19 ERA</a:t>
            </a:r>
            <a:endParaRPr lang="en-US" b="1" dirty="0"/>
          </a:p>
        </p:txBody>
      </p:sp>
      <p:sp>
        <p:nvSpPr>
          <p:cNvPr id="3" name="Subtitle 2"/>
          <p:cNvSpPr>
            <a:spLocks noGrp="1"/>
          </p:cNvSpPr>
          <p:nvPr>
            <p:ph type="subTitle" idx="1"/>
          </p:nvPr>
        </p:nvSpPr>
        <p:spPr>
          <a:xfrm>
            <a:off x="0" y="2895600"/>
            <a:ext cx="8763000" cy="2073215"/>
          </a:xfrm>
        </p:spPr>
        <p:txBody>
          <a:bodyPr/>
          <a:lstStyle/>
          <a:p>
            <a:r>
              <a:rPr lang="en-US" dirty="0" smtClean="0"/>
              <a:t>Presented by</a:t>
            </a:r>
          </a:p>
          <a:p>
            <a:r>
              <a:rPr lang="en-US" dirty="0" smtClean="0"/>
              <a:t> </a:t>
            </a:r>
            <a:r>
              <a:rPr lang="en-US" sz="2800" dirty="0" err="1" smtClean="0"/>
              <a:t>Olshan’s</a:t>
            </a:r>
            <a:r>
              <a:rPr lang="en-US" sz="2800" dirty="0" smtClean="0"/>
              <a:t> Brand Management &amp; Protection Practice Group</a:t>
            </a:r>
          </a:p>
          <a:p>
            <a:r>
              <a:rPr lang="en-US" sz="2800" dirty="0" smtClean="0"/>
              <a:t>Third Avenue Business Improvement District</a:t>
            </a:r>
          </a:p>
          <a:p>
            <a:endParaRPr lang="en-US" dirty="0" smtClean="0"/>
          </a:p>
          <a:p>
            <a:r>
              <a:rPr lang="en-US" dirty="0" smtClean="0"/>
              <a:t>December 16, 2020</a:t>
            </a:r>
          </a:p>
          <a:p>
            <a:endParaRPr lang="en-US" dirty="0"/>
          </a:p>
          <a:p>
            <a:endParaRPr lang="en-US" sz="1200" dirty="0" smtClean="0"/>
          </a:p>
          <a:p>
            <a:r>
              <a:rPr lang="en-US" sz="1200" dirty="0"/>
              <a:t>For informational and educational purposes only.  Not considered legal advice.</a:t>
            </a:r>
          </a:p>
          <a:p>
            <a:r>
              <a:rPr lang="en-US" sz="6600" dirty="0"/>
              <a:t/>
            </a:r>
            <a:br>
              <a:rPr lang="en-US" sz="6600" dirty="0"/>
            </a:br>
            <a:endParaRPr lang="en-US" dirty="0"/>
          </a:p>
          <a:p>
            <a:endParaRPr lang="en-US" dirty="0"/>
          </a:p>
        </p:txBody>
      </p:sp>
    </p:spTree>
    <p:extLst>
      <p:ext uri="{BB962C8B-B14F-4D97-AF65-F5344CB8AC3E}">
        <p14:creationId xmlns:p14="http://schemas.microsoft.com/office/powerpoint/2010/main" val="774578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160"/>
            <a:ext cx="9144000" cy="1143000"/>
          </a:xfrm>
        </p:spPr>
        <p:txBody>
          <a:bodyPr/>
          <a:lstStyle/>
          <a:p>
            <a:r>
              <a:rPr lang="en-US" dirty="0" smtClean="0"/>
              <a:t>Health Claims Trigger Potential Regulatory Pathway Compliance </a:t>
            </a:r>
            <a:endParaRPr lang="en-US" dirty="0"/>
          </a:p>
        </p:txBody>
      </p:sp>
      <p:sp>
        <p:nvSpPr>
          <p:cNvPr id="3" name="Content Placeholder 2"/>
          <p:cNvSpPr>
            <a:spLocks noGrp="1"/>
          </p:cNvSpPr>
          <p:nvPr>
            <p:ph idx="1"/>
          </p:nvPr>
        </p:nvSpPr>
        <p:spPr>
          <a:xfrm>
            <a:off x="914400" y="2822564"/>
            <a:ext cx="7772400" cy="4114800"/>
          </a:xfrm>
        </p:spPr>
        <p:txBody>
          <a:bodyPr/>
          <a:lstStyle/>
          <a:p>
            <a:r>
              <a:rPr lang="en-US" dirty="0" smtClean="0"/>
              <a:t>Hand sanitizers and body wipes</a:t>
            </a:r>
          </a:p>
          <a:p>
            <a:r>
              <a:rPr lang="en-US" dirty="0" smtClean="0"/>
              <a:t>Anti-virus cleaners (sprays and aerosols)</a:t>
            </a:r>
          </a:p>
          <a:p>
            <a:r>
              <a:rPr lang="en-US" dirty="0" smtClean="0"/>
              <a:t>UV lighting systems</a:t>
            </a:r>
          </a:p>
          <a:p>
            <a:r>
              <a:rPr lang="en-US" dirty="0" smtClean="0"/>
              <a:t>Masks</a:t>
            </a:r>
          </a:p>
        </p:txBody>
      </p:sp>
      <p:sp>
        <p:nvSpPr>
          <p:cNvPr id="4" name="Slide Number Placeholder 3"/>
          <p:cNvSpPr>
            <a:spLocks noGrp="1"/>
          </p:cNvSpPr>
          <p:nvPr>
            <p:ph type="sldNum" sz="quarter" idx="11"/>
          </p:nvPr>
        </p:nvSpPr>
        <p:spPr/>
        <p:txBody>
          <a:bodyPr/>
          <a:lstStyle/>
          <a:p>
            <a:fld id="{313790C3-A35C-41DD-925A-816E8C21B57A}" type="slidenum">
              <a:rPr lang="en-US" smtClean="0"/>
              <a:pPr/>
              <a:t>10</a:t>
            </a:fld>
            <a:endParaRPr lang="en-US" dirty="0"/>
          </a:p>
        </p:txBody>
      </p:sp>
    </p:spTree>
    <p:extLst>
      <p:ext uri="{BB962C8B-B14F-4D97-AF65-F5344CB8AC3E}">
        <p14:creationId xmlns:p14="http://schemas.microsoft.com/office/powerpoint/2010/main" val="2755475868"/>
      </p:ext>
    </p:extLst>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dirty="0" smtClean="0"/>
              <a:t>Masks Regulatory Pathway</a:t>
            </a:r>
            <a:endParaRPr lang="en-US" dirty="0"/>
          </a:p>
        </p:txBody>
      </p:sp>
      <p:sp>
        <p:nvSpPr>
          <p:cNvPr id="3" name="Content Placeholder 2"/>
          <p:cNvSpPr>
            <a:spLocks noGrp="1"/>
          </p:cNvSpPr>
          <p:nvPr>
            <p:ph idx="1"/>
          </p:nvPr>
        </p:nvSpPr>
        <p:spPr>
          <a:xfrm>
            <a:off x="685800" y="1447800"/>
            <a:ext cx="7772400" cy="4114800"/>
          </a:xfrm>
        </p:spPr>
        <p:txBody>
          <a:bodyPr/>
          <a:lstStyle/>
          <a:p>
            <a:r>
              <a:rPr lang="en-US" dirty="0" smtClean="0"/>
              <a:t>Assuming no medical claims, not considered a medical device</a:t>
            </a:r>
          </a:p>
          <a:p>
            <a:pPr marL="0"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11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590800"/>
            <a:ext cx="5867400" cy="3482986"/>
          </a:xfrm>
          <a:prstGeom prst="rect">
            <a:avLst/>
          </a:prstGeom>
        </p:spPr>
      </p:pic>
    </p:spTree>
    <p:extLst>
      <p:ext uri="{BB962C8B-B14F-4D97-AF65-F5344CB8AC3E}">
        <p14:creationId xmlns:p14="http://schemas.microsoft.com/office/powerpoint/2010/main" val="3206853824"/>
      </p:ext>
    </p:extLst>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Enforcement	</a:t>
            </a:r>
            <a:endParaRPr lang="en-US" dirty="0"/>
          </a:p>
        </p:txBody>
      </p:sp>
      <p:pic>
        <p:nvPicPr>
          <p:cNvPr id="5" name="Content Placeholder 4"/>
          <p:cNvPicPr>
            <a:picLocks noGrp="1" noChangeAspect="1"/>
          </p:cNvPicPr>
          <p:nvPr>
            <p:ph idx="1"/>
          </p:nvPr>
        </p:nvPicPr>
        <p:blipFill>
          <a:blip r:embed="rId3"/>
          <a:stretch>
            <a:fillRect/>
          </a:stretch>
        </p:blipFill>
        <p:spPr>
          <a:xfrm>
            <a:off x="1524000" y="1752600"/>
            <a:ext cx="5523074" cy="4114800"/>
          </a:xfrm>
          <a:prstGeom prst="rect">
            <a:avLst/>
          </a:prstGeom>
        </p:spPr>
      </p:pic>
      <p:sp>
        <p:nvSpPr>
          <p:cNvPr id="4" name="Slide Number Placeholder 3"/>
          <p:cNvSpPr>
            <a:spLocks noGrp="1"/>
          </p:cNvSpPr>
          <p:nvPr>
            <p:ph type="sldNum" sz="quarter" idx="11"/>
          </p:nvPr>
        </p:nvSpPr>
        <p:spPr/>
        <p:txBody>
          <a:bodyPr/>
          <a:lstStyle/>
          <a:p>
            <a:fld id="{313790C3-A35C-41DD-925A-816E8C21B57A}" type="slidenum">
              <a:rPr lang="en-US" smtClean="0"/>
              <a:pPr/>
              <a:t>12</a:t>
            </a:fld>
            <a:endParaRPr lang="en-US" dirty="0"/>
          </a:p>
        </p:txBody>
      </p:sp>
    </p:spTree>
    <p:extLst>
      <p:ext uri="{BB962C8B-B14F-4D97-AF65-F5344CB8AC3E}">
        <p14:creationId xmlns:p14="http://schemas.microsoft.com/office/powerpoint/2010/main" val="811270516"/>
      </p:ext>
    </p:extLst>
  </p:cSld>
  <p:clrMapOvr>
    <a:masterClrMapping/>
  </p:clrMapOvr>
  <p:transition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dirty="0" smtClean="0"/>
              <a:t>General purpose disinfectants</a:t>
            </a:r>
            <a:endParaRPr lang="en-US" dirty="0"/>
          </a:p>
        </p:txBody>
      </p:sp>
      <p:sp>
        <p:nvSpPr>
          <p:cNvPr id="3" name="Content Placeholder 2"/>
          <p:cNvSpPr>
            <a:spLocks noGrp="1"/>
          </p:cNvSpPr>
          <p:nvPr>
            <p:ph idx="1"/>
          </p:nvPr>
        </p:nvSpPr>
        <p:spPr>
          <a:xfrm>
            <a:off x="914400" y="1676400"/>
            <a:ext cx="7772400" cy="4114800"/>
          </a:xfrm>
        </p:spPr>
        <p:txBody>
          <a:bodyPr/>
          <a:lstStyle/>
          <a:p>
            <a:r>
              <a:rPr lang="en-US" sz="2400" dirty="0" smtClean="0"/>
              <a:t>Triggers EPA pesticide requirements  </a:t>
            </a:r>
          </a:p>
          <a:p>
            <a:pPr lvl="1"/>
            <a:r>
              <a:rPr lang="en-US" dirty="0" smtClean="0"/>
              <a:t>Pest broadly defined to include viruses</a:t>
            </a:r>
          </a:p>
          <a:p>
            <a:r>
              <a:rPr lang="en-US" sz="2400" dirty="0" smtClean="0"/>
              <a:t>Descriptors sanitizer, disinfectant, and sterilizer all have specific meanings requiring different levels of clinical support of anti-microbial efficacy</a:t>
            </a:r>
          </a:p>
          <a:p>
            <a:r>
              <a:rPr lang="en-US" sz="2400" dirty="0" smtClean="0"/>
              <a:t>Adverse </a:t>
            </a:r>
            <a:r>
              <a:rPr lang="en-US" sz="2400" dirty="0"/>
              <a:t>event reporting and record keeping</a:t>
            </a:r>
          </a:p>
          <a:p>
            <a:r>
              <a:rPr lang="en-US" sz="2400" dirty="0"/>
              <a:t>EPA </a:t>
            </a:r>
            <a:r>
              <a:rPr lang="en-US" sz="2400" dirty="0" smtClean="0"/>
              <a:t>Registration and review</a:t>
            </a:r>
            <a:endParaRPr lang="en-US" sz="2400" dirty="0"/>
          </a:p>
          <a:p>
            <a:pPr lvl="1"/>
            <a:r>
              <a:rPr lang="en-US" dirty="0"/>
              <a:t>Product and </a:t>
            </a:r>
            <a:r>
              <a:rPr lang="en-US" dirty="0" smtClean="0"/>
              <a:t>establishment requirement</a:t>
            </a:r>
          </a:p>
          <a:p>
            <a:pPr lvl="1"/>
            <a:r>
              <a:rPr lang="en-US" dirty="0" smtClean="0"/>
              <a:t>Safety and efficacy review</a:t>
            </a:r>
            <a:endParaRPr lang="en-US" dirty="0"/>
          </a:p>
          <a:p>
            <a:pPr lvl="1"/>
            <a:r>
              <a:rPr lang="en-US" dirty="0"/>
              <a:t>Conforming labeling and packaging </a:t>
            </a:r>
            <a:r>
              <a:rPr lang="en-US" dirty="0" smtClean="0"/>
              <a:t>requirements</a:t>
            </a:r>
            <a:endParaRPr lang="en-US" dirty="0"/>
          </a:p>
          <a:p>
            <a:pPr marL="457200" lvl="1" indent="0">
              <a:buNone/>
            </a:pPr>
            <a:endParaRPr lang="en-US" dirty="0"/>
          </a:p>
          <a:p>
            <a:pPr lvl="1"/>
            <a:endParaRPr lang="en-US" dirty="0" smtClean="0"/>
          </a:p>
          <a:p>
            <a:pPr lvl="1"/>
            <a:endParaRPr lang="en-US" dirty="0" smtClean="0"/>
          </a:p>
          <a:p>
            <a:pPr marL="457200" lvl="1" indent="0">
              <a:buNone/>
            </a:pPr>
            <a:endParaRPr lang="en-US"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13</a:t>
            </a:fld>
            <a:endParaRPr lang="en-US" dirty="0"/>
          </a:p>
        </p:txBody>
      </p:sp>
    </p:spTree>
    <p:extLst>
      <p:ext uri="{BB962C8B-B14F-4D97-AF65-F5344CB8AC3E}">
        <p14:creationId xmlns:p14="http://schemas.microsoft.com/office/powerpoint/2010/main" val="3109867161"/>
      </p:ext>
    </p:extLst>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707571"/>
            <a:ext cx="9144000" cy="1143000"/>
          </a:xfrm>
        </p:spPr>
        <p:txBody>
          <a:bodyPr/>
          <a:lstStyle/>
          <a:p>
            <a:r>
              <a:rPr lang="en-US" dirty="0" smtClean="0"/>
              <a:t>Hand Sanitizers and Body Wipes</a:t>
            </a:r>
            <a:endParaRPr lang="en-US" dirty="0"/>
          </a:p>
        </p:txBody>
      </p:sp>
      <p:sp>
        <p:nvSpPr>
          <p:cNvPr id="3" name="Content Placeholder 2"/>
          <p:cNvSpPr>
            <a:spLocks noGrp="1"/>
          </p:cNvSpPr>
          <p:nvPr>
            <p:ph idx="1"/>
          </p:nvPr>
        </p:nvSpPr>
        <p:spPr>
          <a:xfrm>
            <a:off x="685800" y="1828800"/>
            <a:ext cx="7772400" cy="4114800"/>
          </a:xfrm>
        </p:spPr>
        <p:txBody>
          <a:bodyPr/>
          <a:lstStyle/>
          <a:p>
            <a:r>
              <a:rPr lang="en-US" dirty="0" smtClean="0"/>
              <a:t>FDA registration required</a:t>
            </a:r>
          </a:p>
          <a:p>
            <a:r>
              <a:rPr lang="en-US" dirty="0" smtClean="0"/>
              <a:t>Treated as an OTC drug regulated by FDA</a:t>
            </a:r>
          </a:p>
          <a:p>
            <a:pPr lvl="1"/>
            <a:r>
              <a:rPr lang="en-US" dirty="0" smtClean="0"/>
              <a:t>Antiseptic rub products covered under non-final monograph</a:t>
            </a:r>
          </a:p>
          <a:p>
            <a:pPr lvl="1"/>
            <a:r>
              <a:rPr lang="en-US" dirty="0" smtClean="0"/>
              <a:t>Obtain National Drug Code (NDC) Labeler Code</a:t>
            </a:r>
          </a:p>
          <a:p>
            <a:pPr lvl="1"/>
            <a:r>
              <a:rPr lang="en-US" dirty="0" smtClean="0"/>
              <a:t>Drug Facts labeling requirements </a:t>
            </a:r>
          </a:p>
          <a:p>
            <a:pPr lvl="1"/>
            <a:r>
              <a:rPr lang="en-US" dirty="0" smtClean="0"/>
              <a:t>cGMPs</a:t>
            </a:r>
          </a:p>
          <a:p>
            <a:pPr lvl="1"/>
            <a:r>
              <a:rPr lang="en-US" dirty="0" smtClean="0"/>
              <a:t>Registration requirements</a:t>
            </a:r>
            <a:endParaRPr lang="en-US" dirty="0"/>
          </a:p>
          <a:p>
            <a:pPr lvl="1"/>
            <a:r>
              <a:rPr lang="en-US" dirty="0" smtClean="0"/>
              <a:t>Adverse Events Reporting</a:t>
            </a:r>
          </a:p>
          <a:p>
            <a:pPr marL="457200" lvl="1" indent="0">
              <a:buNone/>
            </a:pPr>
            <a:endParaRPr lang="en-US" dirty="0"/>
          </a:p>
          <a:p>
            <a:pPr lvl="1"/>
            <a:endParaRPr lang="en-US" dirty="0" smtClean="0"/>
          </a:p>
          <a:p>
            <a:pPr lvl="1"/>
            <a:endParaRPr lang="en-US" dirty="0" smtClean="0"/>
          </a:p>
          <a:p>
            <a:pPr marL="457200" lvl="1" indent="0">
              <a:buNone/>
            </a:pPr>
            <a:endParaRPr lang="en-US"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14</a:t>
            </a:fld>
            <a:endParaRPr lang="en-US" dirty="0"/>
          </a:p>
        </p:txBody>
      </p:sp>
    </p:spTree>
    <p:extLst>
      <p:ext uri="{BB962C8B-B14F-4D97-AF65-F5344CB8AC3E}">
        <p14:creationId xmlns:p14="http://schemas.microsoft.com/office/powerpoint/2010/main" val="706310973"/>
      </p:ext>
    </p:extLst>
  </p:cSld>
  <p:clrMapOvr>
    <a:masterClrMapping/>
  </p:clrMapOvr>
  <p:transition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E-COMMERCE </a:t>
            </a:r>
            <a:br>
              <a:rPr lang="en-US" dirty="0" smtClean="0"/>
            </a:br>
            <a:r>
              <a:rPr lang="en-US" dirty="0" smtClean="0"/>
              <a:t>CONSIDERATIONS</a:t>
            </a:r>
            <a:endParaRPr lang="en-US" dirty="0"/>
          </a:p>
        </p:txBody>
      </p:sp>
      <p:sp>
        <p:nvSpPr>
          <p:cNvPr id="3" name="Subtitle 2"/>
          <p:cNvSpPr>
            <a:spLocks noGrp="1"/>
          </p:cNvSpPr>
          <p:nvPr>
            <p:ph type="subTitle" idx="1"/>
          </p:nvPr>
        </p:nvSpPr>
        <p:spPr/>
        <p:txBody>
          <a:bodyPr/>
          <a:lstStyle/>
          <a:p>
            <a:r>
              <a:rPr lang="en-US" dirty="0" smtClean="0"/>
              <a:t>Presented by Scott Shaffer </a:t>
            </a:r>
            <a:endParaRPr lang="en-US" dirty="0"/>
          </a:p>
        </p:txBody>
      </p:sp>
    </p:spTree>
    <p:extLst>
      <p:ext uri="{BB962C8B-B14F-4D97-AF65-F5344CB8AC3E}">
        <p14:creationId xmlns:p14="http://schemas.microsoft.com/office/powerpoint/2010/main" val="2581138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42" y="440204"/>
            <a:ext cx="8229600" cy="1143000"/>
          </a:xfrm>
        </p:spPr>
        <p:txBody>
          <a:bodyPr/>
          <a:lstStyle/>
          <a:p>
            <a:r>
              <a:rPr lang="en-US" dirty="0" smtClean="0"/>
              <a:t>Dark Patterns</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61867" y="1677520"/>
            <a:ext cx="4041775" cy="4505184"/>
          </a:xfrm>
        </p:spPr>
      </p:pic>
      <p:sp>
        <p:nvSpPr>
          <p:cNvPr id="4" name="Slide Number Placeholder 3"/>
          <p:cNvSpPr>
            <a:spLocks noGrp="1"/>
          </p:cNvSpPr>
          <p:nvPr>
            <p:ph type="sldNum" sz="quarter" idx="11"/>
          </p:nvPr>
        </p:nvSpPr>
        <p:spPr/>
        <p:txBody>
          <a:bodyPr/>
          <a:lstStyle/>
          <a:p>
            <a:fld id="{313790C3-A35C-41DD-925A-816E8C21B57A}" type="slidenum">
              <a:rPr lang="en-US" smtClean="0"/>
              <a:pPr/>
              <a:t>16</a:t>
            </a:fld>
            <a:endParaRPr lang="en-US" dirty="0"/>
          </a:p>
        </p:txBody>
      </p:sp>
      <p:pic>
        <p:nvPicPr>
          <p:cNvPr id="1027" name="Picture 1" descr="Image for p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97" y="1404068"/>
            <a:ext cx="4495800" cy="45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802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987436"/>
          </a:xfrm>
        </p:spPr>
        <p:txBody>
          <a:bodyPr/>
          <a:lstStyle/>
          <a:p>
            <a:r>
              <a:rPr lang="en-US" dirty="0" smtClean="0"/>
              <a:t>Dark Patterns</a:t>
            </a:r>
            <a:endParaRPr lang="en-US" dirty="0"/>
          </a:p>
        </p:txBody>
      </p:sp>
      <p:sp>
        <p:nvSpPr>
          <p:cNvPr id="3" name="Content Placeholder 2"/>
          <p:cNvSpPr>
            <a:spLocks noGrp="1"/>
          </p:cNvSpPr>
          <p:nvPr>
            <p:ph idx="1"/>
          </p:nvPr>
        </p:nvSpPr>
        <p:spPr>
          <a:xfrm>
            <a:off x="685800" y="1676400"/>
            <a:ext cx="7772400" cy="4419600"/>
          </a:xfrm>
        </p:spPr>
        <p:txBody>
          <a:bodyPr/>
          <a:lstStyle/>
          <a:p>
            <a:pPr marL="0" indent="0">
              <a:buNone/>
            </a:pPr>
            <a:r>
              <a:rPr lang="en-US" sz="2400" dirty="0" smtClean="0"/>
              <a:t>“Dark patterns” are website features designed to </a:t>
            </a:r>
            <a:r>
              <a:rPr lang="en-US" sz="2400" dirty="0"/>
              <a:t>deceive, </a:t>
            </a:r>
            <a:r>
              <a:rPr lang="en-US" sz="2400" dirty="0" smtClean="0"/>
              <a:t>steer </a:t>
            </a:r>
            <a:r>
              <a:rPr lang="en-US" sz="2400" dirty="0"/>
              <a:t>or manipulate </a:t>
            </a:r>
            <a:r>
              <a:rPr lang="en-US" sz="2400" dirty="0" smtClean="0"/>
              <a:t>consumers towards certain purchase-related decisions they would not otherwise make.</a:t>
            </a:r>
          </a:p>
          <a:p>
            <a:pPr marL="0" indent="0">
              <a:buNone/>
            </a:pPr>
            <a:r>
              <a:rPr lang="en-US" sz="2400" dirty="0" smtClean="0"/>
              <a:t>Examples: </a:t>
            </a:r>
          </a:p>
          <a:p>
            <a:r>
              <a:rPr lang="en-US" sz="2000" dirty="0" smtClean="0"/>
              <a:t>Pre-checked boxes that add more items to the check-out basket</a:t>
            </a:r>
          </a:p>
          <a:p>
            <a:r>
              <a:rPr lang="en-US" sz="2000" dirty="0" smtClean="0"/>
              <a:t>Brightly colored radio buttons that direct consumers towards more expensive options</a:t>
            </a:r>
          </a:p>
          <a:p>
            <a:r>
              <a:rPr lang="en-US" sz="2000" dirty="0" smtClean="0"/>
              <a:t>Hiding cancellation or deletion options</a:t>
            </a:r>
          </a:p>
          <a:p>
            <a:r>
              <a:rPr lang="en-US" sz="2000" dirty="0" smtClean="0"/>
              <a:t>Artificial scarcity or time constraints added to drive purchases</a:t>
            </a:r>
          </a:p>
          <a:p>
            <a:r>
              <a:rPr lang="en-US" sz="2000" dirty="0" smtClean="0"/>
              <a:t>Waiting until the last page of the check-out process to disclose certain costs</a:t>
            </a:r>
            <a:endParaRPr lang="en-US" sz="2000"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17</a:t>
            </a:fld>
            <a:endParaRPr lang="en-US" dirty="0"/>
          </a:p>
        </p:txBody>
      </p:sp>
    </p:spTree>
    <p:extLst>
      <p:ext uri="{BB962C8B-B14F-4D97-AF65-F5344CB8AC3E}">
        <p14:creationId xmlns:p14="http://schemas.microsoft.com/office/powerpoint/2010/main" val="2824955444"/>
      </p:ext>
    </p:extLst>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13790C3-A35C-41DD-925A-816E8C21B57A}" type="slidenum">
              <a:rPr lang="en-US" smtClean="0"/>
              <a:pPr/>
              <a:t>18</a:t>
            </a:fld>
            <a:endParaRPr lang="en-US" dirty="0"/>
          </a:p>
        </p:txBody>
      </p:sp>
      <p:pic>
        <p:nvPicPr>
          <p:cNvPr id="1027" name="Picture 3" descr="Screen Shot 2020-09-18 at 4.29.27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765" y="1524000"/>
            <a:ext cx="665693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Screen Shot 2020-09-18 at 4.53.19 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4067" y="3276600"/>
            <a:ext cx="4572000" cy="263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609600"/>
            <a:ext cx="9144000" cy="987436"/>
          </a:xfrm>
        </p:spPr>
        <p:txBody>
          <a:bodyPr/>
          <a:lstStyle/>
          <a:p>
            <a:r>
              <a:rPr lang="en-US" dirty="0" smtClean="0"/>
              <a:t>Dark Patterns</a:t>
            </a:r>
            <a:endParaRPr lang="en-US" dirty="0"/>
          </a:p>
        </p:txBody>
      </p:sp>
    </p:spTree>
    <p:extLst>
      <p:ext uri="{BB962C8B-B14F-4D97-AF65-F5344CB8AC3E}">
        <p14:creationId xmlns:p14="http://schemas.microsoft.com/office/powerpoint/2010/main" val="83698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Trial Offers</a:t>
            </a:r>
            <a:endParaRPr lang="en-US" dirty="0"/>
          </a:p>
        </p:txBody>
      </p:sp>
      <p:sp>
        <p:nvSpPr>
          <p:cNvPr id="3" name="Content Placeholder 2"/>
          <p:cNvSpPr>
            <a:spLocks noGrp="1"/>
          </p:cNvSpPr>
          <p:nvPr>
            <p:ph idx="1"/>
          </p:nvPr>
        </p:nvSpPr>
        <p:spPr>
          <a:xfrm>
            <a:off x="685800" y="1981200"/>
            <a:ext cx="7772400" cy="4572000"/>
          </a:xfrm>
        </p:spPr>
        <p:txBody>
          <a:bodyPr/>
          <a:lstStyle/>
          <a:p>
            <a:r>
              <a:rPr lang="en-US" sz="2200" dirty="0" err="1"/>
              <a:t>ABCmouse</a:t>
            </a:r>
            <a:r>
              <a:rPr lang="en-US" sz="2200" dirty="0"/>
              <a:t> </a:t>
            </a:r>
            <a:r>
              <a:rPr lang="en-US" sz="2200" dirty="0" smtClean="0"/>
              <a:t>used a “roach motel” dark pattern that offered 30-day </a:t>
            </a:r>
            <a:r>
              <a:rPr lang="en-US" sz="2200" dirty="0"/>
              <a:t>free trial </a:t>
            </a:r>
            <a:r>
              <a:rPr lang="en-US" sz="2200" dirty="0" smtClean="0"/>
              <a:t>with the </a:t>
            </a:r>
            <a:r>
              <a:rPr lang="en-US" sz="2200" dirty="0"/>
              <a:t>ability to extend </a:t>
            </a:r>
            <a:r>
              <a:rPr lang="en-US" sz="2200" dirty="0" smtClean="0"/>
              <a:t>memberships </a:t>
            </a:r>
            <a:r>
              <a:rPr lang="en-US" sz="2200" dirty="0"/>
              <a:t>beyond the trial period </a:t>
            </a:r>
            <a:r>
              <a:rPr lang="en-US" sz="2200" dirty="0" smtClean="0"/>
              <a:t>for 6 or 12 months. But the company hid disclosures that membership would be extended automatically </a:t>
            </a:r>
            <a:r>
              <a:rPr lang="en-US" sz="2200" dirty="0"/>
              <a:t>and indefinitely </a:t>
            </a:r>
            <a:r>
              <a:rPr lang="en-US" sz="2200" dirty="0" smtClean="0"/>
              <a:t>after the initial membership ended</a:t>
            </a:r>
          </a:p>
          <a:p>
            <a:r>
              <a:rPr lang="en-US" sz="2200" dirty="0" smtClean="0"/>
              <a:t>Restore </a:t>
            </a:r>
            <a:r>
              <a:rPr lang="en-US" sz="2200" dirty="0"/>
              <a:t>Online Shoppers' Confidence Act </a:t>
            </a:r>
            <a:r>
              <a:rPr lang="en-US" sz="2200" dirty="0" smtClean="0"/>
              <a:t>(“ROSCA”): </a:t>
            </a:r>
            <a:r>
              <a:rPr lang="en-US" sz="2200" dirty="0"/>
              <a:t>prohibits </a:t>
            </a:r>
            <a:r>
              <a:rPr lang="en-US" sz="2200" dirty="0" smtClean="0"/>
              <a:t>post-transaction (negative option) charges unless there is full disclosure of </a:t>
            </a:r>
            <a:r>
              <a:rPr lang="en-US" sz="2200" dirty="0"/>
              <a:t>all material </a:t>
            </a:r>
            <a:r>
              <a:rPr lang="en-US" sz="2200" dirty="0" smtClean="0"/>
              <a:t>terms; express consent </a:t>
            </a:r>
            <a:r>
              <a:rPr lang="en-US" sz="2200" dirty="0"/>
              <a:t>to the </a:t>
            </a:r>
            <a:r>
              <a:rPr lang="en-US" sz="2200" dirty="0" smtClean="0"/>
              <a:t>charges;  and simple mechanism to cancel recurring charges</a:t>
            </a:r>
          </a:p>
          <a:p>
            <a:r>
              <a:rPr lang="en-US" sz="2200" dirty="0"/>
              <a:t>FTC reached a settlement with ABCmouse for $10 million and </a:t>
            </a:r>
            <a:r>
              <a:rPr lang="en-US" sz="2200" dirty="0" smtClean="0"/>
              <a:t>obtained a change </a:t>
            </a:r>
            <a:r>
              <a:rPr lang="en-US" sz="2200" dirty="0"/>
              <a:t>in </a:t>
            </a:r>
            <a:r>
              <a:rPr lang="en-US" sz="2200" dirty="0" smtClean="0"/>
              <a:t>company's negative </a:t>
            </a:r>
            <a:r>
              <a:rPr lang="en-US" sz="2200" dirty="0"/>
              <a:t>option marketing</a:t>
            </a:r>
          </a:p>
          <a:p>
            <a:endParaRPr lang="en-US" sz="2200" dirty="0"/>
          </a:p>
          <a:p>
            <a:endParaRPr lang="en-US"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19</a:t>
            </a:fld>
            <a:endParaRPr lang="en-US" dirty="0"/>
          </a:p>
        </p:txBody>
      </p:sp>
    </p:spTree>
    <p:extLst>
      <p:ext uri="{BB962C8B-B14F-4D97-AF65-F5344CB8AC3E}">
        <p14:creationId xmlns:p14="http://schemas.microsoft.com/office/powerpoint/2010/main" val="1356664547"/>
      </p:ext>
    </p:extLst>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165">
            <a:extLst>
              <a:ext uri="{FF2B5EF4-FFF2-40B4-BE49-F238E27FC236}">
                <a16:creationId xmlns:a16="http://schemas.microsoft.com/office/drawing/2014/main" xmlns="" id="{B69A2C4E-6FCC-4024-83C7-2C116167424C}"/>
              </a:ext>
            </a:extLst>
          </p:cNvPr>
          <p:cNvGrpSpPr/>
          <p:nvPr/>
        </p:nvGrpSpPr>
        <p:grpSpPr>
          <a:xfrm>
            <a:off x="917429" y="1349725"/>
            <a:ext cx="7582961" cy="3416319"/>
            <a:chOff x="-1585379" y="1806086"/>
            <a:chExt cx="15165921" cy="1552069"/>
          </a:xfrm>
        </p:grpSpPr>
        <p:sp>
          <p:nvSpPr>
            <p:cNvPr id="9" name="TextBox 8"/>
            <p:cNvSpPr txBox="1"/>
            <p:nvPr/>
          </p:nvSpPr>
          <p:spPr>
            <a:xfrm>
              <a:off x="-1585379" y="1806086"/>
              <a:ext cx="15165921" cy="1552069"/>
            </a:xfrm>
            <a:prstGeom prst="rect">
              <a:avLst/>
            </a:prstGeom>
            <a:noFill/>
          </p:spPr>
          <p:txBody>
            <a:bodyPr wrap="square" lIns="81000" rIns="81000" rtlCol="0">
              <a:spAutoFit/>
            </a:bodyPr>
            <a:lstStyle/>
            <a:p>
              <a:r>
                <a:rPr lang="en-US" altLang="ko-KR" sz="2400" smtClean="0">
                  <a:latin typeface="Calibri" panose="020F0502020204030204" pitchFamily="34" charset="0"/>
                  <a:cs typeface="Calibri" panose="020F0502020204030204" pitchFamily="34" charset="0"/>
                </a:rPr>
                <a:t>Introduction</a:t>
              </a:r>
            </a:p>
            <a:p>
              <a:endParaRPr lang="en-US" altLang="ko-KR" sz="2400" dirty="0" smtClean="0">
                <a:latin typeface="Calibri" panose="020F0502020204030204" pitchFamily="34" charset="0"/>
                <a:cs typeface="Calibri" panose="020F0502020204030204" pitchFamily="34" charset="0"/>
              </a:endParaRPr>
            </a:p>
            <a:p>
              <a:r>
                <a:rPr lang="en-US" altLang="ko-KR" sz="2400" dirty="0" smtClean="0">
                  <a:latin typeface="Calibri" panose="020F0502020204030204" pitchFamily="34" charset="0"/>
                  <a:cs typeface="Calibri" panose="020F0502020204030204" pitchFamily="34" charset="0"/>
                </a:rPr>
                <a:t>COVID Claims/ Regulatory Pathway</a:t>
              </a:r>
            </a:p>
            <a:p>
              <a:endParaRPr lang="en-US" altLang="ko-KR" sz="2400" dirty="0">
                <a:latin typeface="Calibri" panose="020F0502020204030204" pitchFamily="34" charset="0"/>
                <a:cs typeface="Calibri" panose="020F0502020204030204" pitchFamily="34" charset="0"/>
              </a:endParaRPr>
            </a:p>
            <a:p>
              <a:r>
                <a:rPr lang="en-US" altLang="ko-KR" sz="2400" dirty="0" smtClean="0">
                  <a:latin typeface="Calibri" panose="020F0502020204030204" pitchFamily="34" charset="0"/>
                  <a:cs typeface="Calibri" panose="020F0502020204030204" pitchFamily="34" charset="0"/>
                </a:rPr>
                <a:t>E-Commerce</a:t>
              </a:r>
            </a:p>
            <a:p>
              <a:endParaRPr lang="en-US" altLang="ko-KR" sz="2400" dirty="0">
                <a:latin typeface="Calibri" panose="020F0502020204030204" pitchFamily="34" charset="0"/>
                <a:cs typeface="Calibri" panose="020F0502020204030204" pitchFamily="34" charset="0"/>
              </a:endParaRPr>
            </a:p>
            <a:p>
              <a:r>
                <a:rPr lang="en-US" altLang="ko-KR" sz="2400" dirty="0">
                  <a:latin typeface="Calibri" panose="020F0502020204030204" pitchFamily="34" charset="0"/>
                  <a:cs typeface="Calibri" panose="020F0502020204030204" pitchFamily="34" charset="0"/>
                </a:rPr>
                <a:t>Social Media </a:t>
              </a:r>
            </a:p>
            <a:p>
              <a:endParaRPr lang="en-US" altLang="ko-KR" sz="2400" dirty="0">
                <a:latin typeface="Calibri" panose="020F0502020204030204" pitchFamily="34" charset="0"/>
                <a:cs typeface="Calibri" panose="020F0502020204030204" pitchFamily="34" charset="0"/>
              </a:endParaRPr>
            </a:p>
            <a:p>
              <a:r>
                <a:rPr lang="en-US" altLang="ko-KR" sz="2400" dirty="0" smtClean="0">
                  <a:latin typeface="Calibri" panose="020F0502020204030204" pitchFamily="34" charset="0"/>
                  <a:cs typeface="Calibri" panose="020F0502020204030204" pitchFamily="34" charset="0"/>
                </a:rPr>
                <a:t>Privacy Developments/Coops </a:t>
              </a:r>
            </a:p>
          </p:txBody>
        </p:sp>
        <p:sp>
          <p:nvSpPr>
            <p:cNvPr id="7" name="TextBox 6"/>
            <p:cNvSpPr txBox="1"/>
            <p:nvPr/>
          </p:nvSpPr>
          <p:spPr>
            <a:xfrm>
              <a:off x="8105458" y="1806086"/>
              <a:ext cx="1437144" cy="1200325"/>
            </a:xfrm>
            <a:prstGeom prst="rect">
              <a:avLst/>
            </a:prstGeom>
            <a:noFill/>
          </p:spPr>
          <p:txBody>
            <a:bodyPr wrap="square" lIns="81000" rIns="81000" rtlCol="0">
              <a:spAutoFit/>
            </a:bodyPr>
            <a:lstStyle/>
            <a:p>
              <a:pPr algn="ctr"/>
              <a:endParaRPr lang="ko-KR" altLang="en-US" sz="3300" b="1" dirty="0">
                <a:solidFill>
                  <a:schemeClr val="bg1"/>
                </a:solidFill>
                <a:cs typeface="Arial" pitchFamily="34" charset="0"/>
              </a:endParaRPr>
            </a:p>
          </p:txBody>
        </p:sp>
      </p:grpSp>
      <p:sp>
        <p:nvSpPr>
          <p:cNvPr id="172" name="TextBox 171">
            <a:extLst>
              <a:ext uri="{FF2B5EF4-FFF2-40B4-BE49-F238E27FC236}">
                <a16:creationId xmlns:a16="http://schemas.microsoft.com/office/drawing/2014/main" xmlns="" id="{80CC7526-C3E5-47B3-96C0-15195B9F61CE}"/>
              </a:ext>
            </a:extLst>
          </p:cNvPr>
          <p:cNvSpPr txBox="1"/>
          <p:nvPr/>
        </p:nvSpPr>
        <p:spPr>
          <a:xfrm>
            <a:off x="4898402" y="2316845"/>
            <a:ext cx="718572" cy="600164"/>
          </a:xfrm>
          <a:prstGeom prst="rect">
            <a:avLst/>
          </a:prstGeom>
          <a:noFill/>
        </p:spPr>
        <p:txBody>
          <a:bodyPr wrap="square" lIns="81000" rIns="81000" rtlCol="0">
            <a:spAutoFit/>
          </a:bodyPr>
          <a:lstStyle/>
          <a:p>
            <a:pPr algn="ctr"/>
            <a:endParaRPr lang="ko-KR" altLang="en-US" sz="3300" b="1" dirty="0">
              <a:solidFill>
                <a:schemeClr val="bg1"/>
              </a:solidFill>
              <a:cs typeface="Arial" pitchFamily="34" charset="0"/>
            </a:endParaRPr>
          </a:p>
        </p:txBody>
      </p:sp>
      <p:sp>
        <p:nvSpPr>
          <p:cNvPr id="177" name="TextBox 176">
            <a:extLst>
              <a:ext uri="{FF2B5EF4-FFF2-40B4-BE49-F238E27FC236}">
                <a16:creationId xmlns:a16="http://schemas.microsoft.com/office/drawing/2014/main" xmlns="" id="{06894F85-4E08-4FC4-BF43-E0D0FF68696D}"/>
              </a:ext>
            </a:extLst>
          </p:cNvPr>
          <p:cNvSpPr txBox="1"/>
          <p:nvPr/>
        </p:nvSpPr>
        <p:spPr>
          <a:xfrm>
            <a:off x="3990338" y="2995536"/>
            <a:ext cx="718572" cy="2283449"/>
          </a:xfrm>
          <a:prstGeom prst="rect">
            <a:avLst/>
          </a:prstGeom>
          <a:noFill/>
        </p:spPr>
        <p:txBody>
          <a:bodyPr wrap="square" lIns="81000" rIns="81000" rtlCol="0">
            <a:spAutoFit/>
          </a:bodyPr>
          <a:lstStyle/>
          <a:p>
            <a:pPr algn="ctr"/>
            <a:endParaRPr lang="ko-KR" altLang="en-US" sz="3300" b="1" dirty="0">
              <a:solidFill>
                <a:schemeClr val="bg1"/>
              </a:solidFill>
              <a:cs typeface="Arial" pitchFamily="34" charset="0"/>
            </a:endParaRPr>
          </a:p>
        </p:txBody>
      </p:sp>
      <p:sp>
        <p:nvSpPr>
          <p:cNvPr id="12" name="Block Arc 11">
            <a:extLst>
              <a:ext uri="{FF2B5EF4-FFF2-40B4-BE49-F238E27FC236}">
                <a16:creationId xmlns="" xmlns:a16="http://schemas.microsoft.com/office/drawing/2014/main" id="{BF87A9B3-4B04-4B01-B72F-03B03AE4039B}"/>
              </a:ext>
            </a:extLst>
          </p:cNvPr>
          <p:cNvSpPr/>
          <p:nvPr/>
        </p:nvSpPr>
        <p:spPr>
          <a:xfrm>
            <a:off x="5096448" y="2076904"/>
            <a:ext cx="3667855" cy="3667855"/>
          </a:xfrm>
          <a:prstGeom prst="blockArc">
            <a:avLst>
              <a:gd name="adj1" fmla="val 5393158"/>
              <a:gd name="adj2" fmla="val 1720847"/>
              <a:gd name="adj3" fmla="val 21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bg1"/>
              </a:solidFill>
            </a:endParaRPr>
          </a:p>
        </p:txBody>
      </p:sp>
      <p:sp>
        <p:nvSpPr>
          <p:cNvPr id="19" name="Trapezoid 13">
            <a:extLst>
              <a:ext uri="{FF2B5EF4-FFF2-40B4-BE49-F238E27FC236}">
                <a16:creationId xmlns="" xmlns:a16="http://schemas.microsoft.com/office/drawing/2014/main" id="{EAB635DE-58EF-4585-A0F5-0790A1957A5B}"/>
              </a:ext>
            </a:extLst>
          </p:cNvPr>
          <p:cNvSpPr/>
          <p:nvPr/>
        </p:nvSpPr>
        <p:spPr>
          <a:xfrm>
            <a:off x="6720243" y="4481783"/>
            <a:ext cx="2044060" cy="1801143"/>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7C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accent3">
                  <a:lumMod val="50000"/>
                </a:schemeClr>
              </a:solidFill>
            </a:endParaRPr>
          </a:p>
        </p:txBody>
      </p:sp>
      <p:grpSp>
        <p:nvGrpSpPr>
          <p:cNvPr id="10" name="Group 9">
            <a:extLst>
              <a:ext uri="{FF2B5EF4-FFF2-40B4-BE49-F238E27FC236}">
                <a16:creationId xmlns="" xmlns:a16="http://schemas.microsoft.com/office/drawing/2014/main" id="{03070387-F1D3-4DB6-854D-2725859D69AB}"/>
              </a:ext>
            </a:extLst>
          </p:cNvPr>
          <p:cNvGrpSpPr/>
          <p:nvPr/>
        </p:nvGrpSpPr>
        <p:grpSpPr>
          <a:xfrm rot="5400000">
            <a:off x="6744679" y="355781"/>
            <a:ext cx="1707243" cy="2214884"/>
            <a:chOff x="25400" y="2438218"/>
            <a:chExt cx="1738265" cy="2214884"/>
          </a:xfrm>
        </p:grpSpPr>
        <p:sp>
          <p:nvSpPr>
            <p:cNvPr id="11" name="Arrow: Pentagon 2">
              <a:extLst>
                <a:ext uri="{FF2B5EF4-FFF2-40B4-BE49-F238E27FC236}">
                  <a16:creationId xmlns="" xmlns:a16="http://schemas.microsoft.com/office/drawing/2014/main" id="{98EE9BC8-58F3-41AA-93A4-D4FD260BF0BF}"/>
                </a:ext>
              </a:extLst>
            </p:cNvPr>
            <p:cNvSpPr/>
            <p:nvPr/>
          </p:nvSpPr>
          <p:spPr>
            <a:xfrm>
              <a:off x="25400" y="2438218"/>
              <a:ext cx="1738265" cy="1030107"/>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85"/>
                </a:solidFill>
              </a:endParaRPr>
            </a:p>
          </p:txBody>
        </p:sp>
        <p:sp>
          <p:nvSpPr>
            <p:cNvPr id="14" name="Arrow: Pentagon 4">
              <a:extLst>
                <a:ext uri="{FF2B5EF4-FFF2-40B4-BE49-F238E27FC236}">
                  <a16:creationId xmlns="" xmlns:a16="http://schemas.microsoft.com/office/drawing/2014/main" id="{6E51F087-801D-4853-A985-AF462A24666C}"/>
                </a:ext>
              </a:extLst>
            </p:cNvPr>
            <p:cNvSpPr/>
            <p:nvPr/>
          </p:nvSpPr>
          <p:spPr>
            <a:xfrm>
              <a:off x="25400" y="3622995"/>
              <a:ext cx="1738265" cy="1030107"/>
            </a:xfrm>
            <a:prstGeom prst="homePlate">
              <a:avLst/>
            </a:prstGeom>
            <a:solidFill>
              <a:srgbClr val="007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85"/>
                </a:solidFill>
              </a:endParaRPr>
            </a:p>
          </p:txBody>
        </p:sp>
      </p:grpSp>
    </p:spTree>
    <p:extLst>
      <p:ext uri="{BB962C8B-B14F-4D97-AF65-F5344CB8AC3E}">
        <p14:creationId xmlns:p14="http://schemas.microsoft.com/office/powerpoint/2010/main" val="4174492266"/>
      </p:ext>
    </p:extLst>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7638" y="990600"/>
            <a:ext cx="6553200" cy="5090160"/>
          </a:xfrm>
        </p:spPr>
      </p:pic>
      <p:sp>
        <p:nvSpPr>
          <p:cNvPr id="4" name="Slide Number Placeholder 3"/>
          <p:cNvSpPr>
            <a:spLocks noGrp="1"/>
          </p:cNvSpPr>
          <p:nvPr>
            <p:ph type="sldNum" sz="quarter" idx="11"/>
          </p:nvPr>
        </p:nvSpPr>
        <p:spPr/>
        <p:txBody>
          <a:bodyPr/>
          <a:lstStyle/>
          <a:p>
            <a:fld id="{313790C3-A35C-41DD-925A-816E8C21B57A}" type="slidenum">
              <a:rPr lang="en-US" smtClean="0"/>
              <a:pPr/>
              <a:t>20</a:t>
            </a:fld>
            <a:endParaRPr lang="en-US" dirty="0"/>
          </a:p>
        </p:txBody>
      </p:sp>
    </p:spTree>
    <p:extLst>
      <p:ext uri="{BB962C8B-B14F-4D97-AF65-F5344CB8AC3E}">
        <p14:creationId xmlns:p14="http://schemas.microsoft.com/office/powerpoint/2010/main" val="992720109"/>
      </p:ext>
    </p:extLst>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Renewal Issues</a:t>
            </a:r>
            <a:endParaRPr lang="en-US" dirty="0"/>
          </a:p>
        </p:txBody>
      </p:sp>
      <p:sp>
        <p:nvSpPr>
          <p:cNvPr id="3" name="Content Placeholder 2"/>
          <p:cNvSpPr>
            <a:spLocks noGrp="1"/>
          </p:cNvSpPr>
          <p:nvPr>
            <p:ph idx="1"/>
          </p:nvPr>
        </p:nvSpPr>
        <p:spPr>
          <a:xfrm>
            <a:off x="685800" y="1600200"/>
            <a:ext cx="7772400" cy="4495800"/>
          </a:xfrm>
        </p:spPr>
        <p:txBody>
          <a:bodyPr/>
          <a:lstStyle/>
          <a:p>
            <a:r>
              <a:rPr lang="en-US" sz="2200" dirty="0" smtClean="0"/>
              <a:t>Besides ROSCA, many states have automatic </a:t>
            </a:r>
            <a:r>
              <a:rPr lang="en-US" sz="2200" dirty="0"/>
              <a:t>renewal </a:t>
            </a:r>
            <a:r>
              <a:rPr lang="en-US" sz="2200" dirty="0" smtClean="0"/>
              <a:t>laws. </a:t>
            </a:r>
            <a:r>
              <a:rPr lang="en-US" sz="2200" dirty="0"/>
              <a:t>Common theme among </a:t>
            </a:r>
            <a:r>
              <a:rPr lang="en-US" sz="2200" dirty="0" smtClean="0"/>
              <a:t>them is </a:t>
            </a:r>
            <a:r>
              <a:rPr lang="en-US" sz="2200" dirty="0"/>
              <a:t>that material terms must be clearly and conspicuously </a:t>
            </a:r>
            <a:r>
              <a:rPr lang="en-US" sz="2200" dirty="0" smtClean="0"/>
              <a:t>disclosed</a:t>
            </a:r>
          </a:p>
          <a:p>
            <a:endParaRPr lang="en-US" sz="2200" dirty="0" smtClean="0"/>
          </a:p>
          <a:p>
            <a:r>
              <a:rPr lang="en-US" sz="2200" dirty="0" smtClean="0"/>
              <a:t>New York Times lawsuit: class action alleges automatic renewal not disclosed until after payment information given; also that it was exceedingly difficult to cancel </a:t>
            </a:r>
            <a:r>
              <a:rPr lang="en-US" sz="2200" dirty="0"/>
              <a:t>online subscriptions </a:t>
            </a:r>
            <a:r>
              <a:rPr lang="en-US" sz="2200" dirty="0" smtClean="0"/>
              <a:t> </a:t>
            </a:r>
          </a:p>
          <a:p>
            <a:endParaRPr lang="en-US" sz="2200" dirty="0" smtClean="0"/>
          </a:p>
          <a:p>
            <a:r>
              <a:rPr lang="en-US" sz="2200" dirty="0" smtClean="0"/>
              <a:t>California law requires affirmative consent-- </a:t>
            </a:r>
            <a:r>
              <a:rPr lang="en-US" sz="2200" dirty="0"/>
              <a:t>prior to </a:t>
            </a:r>
            <a:r>
              <a:rPr lang="en-US" sz="2200" dirty="0" smtClean="0"/>
              <a:t>purchase-- </a:t>
            </a:r>
            <a:r>
              <a:rPr lang="en-US" sz="2200" dirty="0"/>
              <a:t>of all automatic renewal terms. </a:t>
            </a:r>
            <a:r>
              <a:rPr lang="en-US" sz="2200" dirty="0" smtClean="0"/>
              <a:t>Terms </a:t>
            </a:r>
            <a:r>
              <a:rPr lang="en-US" sz="2200" dirty="0"/>
              <a:t>must be fully disclosed </a:t>
            </a:r>
            <a:r>
              <a:rPr lang="en-US" sz="2200" dirty="0" smtClean="0"/>
              <a:t>and there must be a simple online cancellation method</a:t>
            </a:r>
          </a:p>
          <a:p>
            <a:pPr marL="0" indent="0">
              <a:buNone/>
            </a:pPr>
            <a:r>
              <a:rPr lang="en-US" sz="1400" dirty="0"/>
              <a:t> </a:t>
            </a:r>
          </a:p>
        </p:txBody>
      </p:sp>
      <p:sp>
        <p:nvSpPr>
          <p:cNvPr id="4" name="Slide Number Placeholder 3"/>
          <p:cNvSpPr>
            <a:spLocks noGrp="1"/>
          </p:cNvSpPr>
          <p:nvPr>
            <p:ph type="sldNum" sz="quarter" idx="11"/>
          </p:nvPr>
        </p:nvSpPr>
        <p:spPr/>
        <p:txBody>
          <a:bodyPr/>
          <a:lstStyle/>
          <a:p>
            <a:fld id="{313790C3-A35C-41DD-925A-816E8C21B57A}" type="slidenum">
              <a:rPr lang="en-US" smtClean="0"/>
              <a:pPr/>
              <a:t>21</a:t>
            </a:fld>
            <a:endParaRPr lang="en-US" dirty="0"/>
          </a:p>
        </p:txBody>
      </p:sp>
    </p:spTree>
    <p:extLst>
      <p:ext uri="{BB962C8B-B14F-4D97-AF65-F5344CB8AC3E}">
        <p14:creationId xmlns:p14="http://schemas.microsoft.com/office/powerpoint/2010/main" val="2089555776"/>
      </p:ext>
    </p:extLst>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13790C3-A35C-41DD-925A-816E8C21B57A}" type="slidenum">
              <a:rPr lang="en-US" smtClean="0"/>
              <a:pPr/>
              <a:t>22</a:t>
            </a:fld>
            <a:endParaRPr lang="en-US" dirty="0"/>
          </a:p>
        </p:txBody>
      </p:sp>
      <p:pic>
        <p:nvPicPr>
          <p:cNvPr id="5" name="Picture 1" descr="NYT Cancellation Polic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0" y="762000"/>
            <a:ext cx="5029200" cy="536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632632"/>
      </p:ext>
    </p:extLst>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smtClean="0"/>
              <a:t>Breaking news</a:t>
            </a:r>
            <a:r>
              <a:rPr lang="en-US" sz="3100" dirty="0" smtClean="0"/>
              <a:t>: new auto-renewal law in New York</a:t>
            </a:r>
            <a:endParaRPr lang="en-US" sz="3100" dirty="0"/>
          </a:p>
        </p:txBody>
      </p:sp>
      <p:sp>
        <p:nvSpPr>
          <p:cNvPr id="3" name="Content Placeholder 2"/>
          <p:cNvSpPr>
            <a:spLocks noGrp="1"/>
          </p:cNvSpPr>
          <p:nvPr>
            <p:ph idx="1"/>
          </p:nvPr>
        </p:nvSpPr>
        <p:spPr>
          <a:xfrm>
            <a:off x="685800" y="1600200"/>
            <a:ext cx="7772400" cy="4495800"/>
          </a:xfrm>
        </p:spPr>
        <p:txBody>
          <a:bodyPr/>
          <a:lstStyle/>
          <a:p>
            <a:r>
              <a:rPr lang="en-US" sz="2000" dirty="0" smtClean="0"/>
              <a:t>Last month, New York joined other states with a burdensome automatic renewal law. It takes effect on February 9th.</a:t>
            </a:r>
          </a:p>
          <a:p>
            <a:r>
              <a:rPr lang="en-US" sz="2000" dirty="0" smtClean="0"/>
              <a:t> It applies to any automatically renewing subscription or purchasing agreement with a consumer (not commercial contracts).</a:t>
            </a:r>
          </a:p>
          <a:p>
            <a:r>
              <a:rPr lang="en-US" sz="2000" dirty="0" smtClean="0"/>
              <a:t>Automatic </a:t>
            </a:r>
            <a:r>
              <a:rPr lang="en-US" sz="2000" dirty="0"/>
              <a:t>renewal </a:t>
            </a:r>
            <a:r>
              <a:rPr lang="en-US" sz="2000" dirty="0" smtClean="0"/>
              <a:t>terms </a:t>
            </a:r>
            <a:r>
              <a:rPr lang="en-US" sz="2000" dirty="0"/>
              <a:t>must be </a:t>
            </a:r>
            <a:r>
              <a:rPr lang="en-US" sz="2000" dirty="0" smtClean="0"/>
              <a:t>in a more </a:t>
            </a:r>
            <a:r>
              <a:rPr lang="en-US" sz="2000" dirty="0"/>
              <a:t>clear and conspicuous type than the surrounding </a:t>
            </a:r>
            <a:r>
              <a:rPr lang="en-US" sz="2000" dirty="0" smtClean="0"/>
              <a:t>text (i.e. larger </a:t>
            </a:r>
            <a:r>
              <a:rPr lang="en-US" sz="2000" dirty="0"/>
              <a:t>font </a:t>
            </a:r>
            <a:r>
              <a:rPr lang="en-US" sz="2000" dirty="0" smtClean="0"/>
              <a:t>or </a:t>
            </a:r>
            <a:r>
              <a:rPr lang="en-US" sz="2000" dirty="0"/>
              <a:t>contrasting type </a:t>
            </a:r>
            <a:r>
              <a:rPr lang="en-US" sz="2000" dirty="0" smtClean="0"/>
              <a:t>or color). </a:t>
            </a:r>
          </a:p>
          <a:p>
            <a:r>
              <a:rPr lang="en-US" sz="2000" dirty="0" smtClean="0"/>
              <a:t>Affirmative consumer consent required, with renewal terms appearing in visual proximity. This invites fact-specific litigation disputes </a:t>
            </a:r>
          </a:p>
          <a:p>
            <a:r>
              <a:rPr lang="en-US" sz="2000" dirty="0" smtClean="0"/>
              <a:t>Consumers must receive </a:t>
            </a:r>
            <a:r>
              <a:rPr lang="en-US" sz="2000" dirty="0"/>
              <a:t>an acknowledgment </a:t>
            </a:r>
            <a:r>
              <a:rPr lang="en-US" sz="2000" dirty="0" smtClean="0"/>
              <a:t>of the renewal that contains cancellation procedures.</a:t>
            </a:r>
          </a:p>
          <a:p>
            <a:pPr marL="0" indent="0">
              <a:buNone/>
            </a:pPr>
            <a:endParaRPr lang="en-US" sz="2000" dirty="0"/>
          </a:p>
          <a:p>
            <a:endParaRPr lang="en-US" sz="2000" dirty="0"/>
          </a:p>
          <a:p>
            <a:endParaRPr lang="en-US" sz="1400"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23</a:t>
            </a:fld>
            <a:endParaRPr lang="en-US" dirty="0"/>
          </a:p>
        </p:txBody>
      </p:sp>
    </p:spTree>
    <p:extLst>
      <p:ext uri="{BB962C8B-B14F-4D97-AF65-F5344CB8AC3E}">
        <p14:creationId xmlns:p14="http://schemas.microsoft.com/office/powerpoint/2010/main" val="1601831570"/>
      </p:ext>
    </p:extLst>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4" y="859077"/>
            <a:ext cx="9144000" cy="1143000"/>
          </a:xfrm>
        </p:spPr>
        <p:txBody>
          <a:bodyPr/>
          <a:lstStyle/>
          <a:p>
            <a:r>
              <a:rPr lang="en-US" sz="3600" dirty="0" smtClean="0"/>
              <a:t>E-Commerce Governed by FTC Mail, Internet or Telephone Order Merchandise Rule </a:t>
            </a:r>
            <a:endParaRPr lang="en-US" sz="3600" dirty="0"/>
          </a:p>
        </p:txBody>
      </p:sp>
      <p:sp>
        <p:nvSpPr>
          <p:cNvPr id="3" name="Content Placeholder 2"/>
          <p:cNvSpPr>
            <a:spLocks noGrp="1"/>
          </p:cNvSpPr>
          <p:nvPr>
            <p:ph idx="1"/>
          </p:nvPr>
        </p:nvSpPr>
        <p:spPr>
          <a:xfrm>
            <a:off x="700414" y="2152405"/>
            <a:ext cx="7772400" cy="4114800"/>
          </a:xfrm>
        </p:spPr>
        <p:txBody>
          <a:bodyPr/>
          <a:lstStyle/>
          <a:p>
            <a:pPr marL="0" indent="0">
              <a:buNone/>
            </a:pPr>
            <a:endParaRPr lang="en-US" sz="1400" dirty="0"/>
          </a:p>
          <a:p>
            <a:pPr lvl="0"/>
            <a:r>
              <a:rPr lang="en-US" sz="2000" dirty="0" smtClean="0"/>
              <a:t>Sellers cannot solicit an </a:t>
            </a:r>
            <a:r>
              <a:rPr lang="en-US" sz="2000" dirty="0"/>
              <a:t>order </a:t>
            </a:r>
            <a:r>
              <a:rPr lang="en-US" sz="2000" dirty="0" smtClean="0"/>
              <a:t>without </a:t>
            </a:r>
            <a:r>
              <a:rPr lang="en-US" sz="2000" dirty="0"/>
              <a:t>a reasonable basis to expect </a:t>
            </a:r>
            <a:r>
              <a:rPr lang="en-US" sz="2000" dirty="0" smtClean="0"/>
              <a:t>it </a:t>
            </a:r>
            <a:r>
              <a:rPr lang="en-US" sz="2000" dirty="0"/>
              <a:t>will </a:t>
            </a:r>
            <a:r>
              <a:rPr lang="en-US" sz="2000" dirty="0" smtClean="0"/>
              <a:t>ship the </a:t>
            </a:r>
            <a:r>
              <a:rPr lang="en-US" sz="2000" dirty="0"/>
              <a:t>merchandise within the </a:t>
            </a:r>
            <a:r>
              <a:rPr lang="en-US" sz="2000" dirty="0" smtClean="0"/>
              <a:t>advertised time, </a:t>
            </a:r>
            <a:r>
              <a:rPr lang="en-US" sz="2000" dirty="0"/>
              <a:t>or if no delivery time is </a:t>
            </a:r>
            <a:r>
              <a:rPr lang="en-US" sz="2000" dirty="0" smtClean="0"/>
              <a:t>advertised, </a:t>
            </a:r>
            <a:r>
              <a:rPr lang="en-US" sz="2000" dirty="0"/>
              <a:t>then within 30 </a:t>
            </a:r>
            <a:r>
              <a:rPr lang="en-US" sz="2000" dirty="0" smtClean="0"/>
              <a:t>days  </a:t>
            </a:r>
            <a:endParaRPr lang="en-US" sz="2000" dirty="0"/>
          </a:p>
          <a:p>
            <a:pPr lvl="0"/>
            <a:r>
              <a:rPr lang="en-US" sz="2000" dirty="0" smtClean="0"/>
              <a:t>If a </a:t>
            </a:r>
            <a:r>
              <a:rPr lang="en-US" sz="2000" dirty="0"/>
              <a:t>seller is unable to </a:t>
            </a:r>
            <a:r>
              <a:rPr lang="en-US" sz="2000" dirty="0" smtClean="0"/>
              <a:t>meet the </a:t>
            </a:r>
            <a:r>
              <a:rPr lang="en-US" sz="2000" dirty="0"/>
              <a:t>shipping requirements, it must offer the buyer an opportunity to either receive a refund or consent to further </a:t>
            </a:r>
            <a:r>
              <a:rPr lang="en-US" sz="2000" dirty="0" smtClean="0"/>
              <a:t>delay</a:t>
            </a:r>
            <a:endParaRPr lang="en-US" sz="2000" dirty="0"/>
          </a:p>
          <a:p>
            <a:pPr lvl="0"/>
            <a:r>
              <a:rPr lang="en-US" sz="2000" dirty="0"/>
              <a:t>A seller is </a:t>
            </a:r>
            <a:r>
              <a:rPr lang="en-US" sz="2000" dirty="0" smtClean="0"/>
              <a:t>also required </a:t>
            </a:r>
            <a:r>
              <a:rPr lang="en-US" sz="2000" dirty="0"/>
              <a:t>to honor a </a:t>
            </a:r>
            <a:r>
              <a:rPr lang="en-US" sz="2000" dirty="0" smtClean="0"/>
              <a:t>refund </a:t>
            </a:r>
            <a:r>
              <a:rPr lang="en-US" sz="2000" dirty="0"/>
              <a:t>demand if made prior to shipment. </a:t>
            </a:r>
            <a:r>
              <a:rPr lang="en-US" sz="2000" dirty="0" smtClean="0"/>
              <a:t> </a:t>
            </a:r>
            <a:endParaRPr lang="en-US" sz="2000" dirty="0"/>
          </a:p>
          <a:p>
            <a:pPr lvl="0"/>
            <a:r>
              <a:rPr lang="en-US" sz="2000" dirty="0"/>
              <a:t>If the seller fails to offer the </a:t>
            </a:r>
            <a:r>
              <a:rPr lang="en-US" sz="2000" dirty="0" smtClean="0"/>
              <a:t>opportunity </a:t>
            </a:r>
            <a:r>
              <a:rPr lang="en-US" sz="2000" dirty="0"/>
              <a:t>to </a:t>
            </a:r>
            <a:r>
              <a:rPr lang="en-US" sz="2000" dirty="0" smtClean="0"/>
              <a:t>cancel in event of delayed shipping, </a:t>
            </a:r>
            <a:r>
              <a:rPr lang="en-US" sz="2000" dirty="0"/>
              <a:t>the buyer is </a:t>
            </a:r>
            <a:r>
              <a:rPr lang="en-US" sz="2000" dirty="0" smtClean="0"/>
              <a:t>still entitled </a:t>
            </a:r>
            <a:r>
              <a:rPr lang="en-US" sz="2000" dirty="0"/>
              <a:t>to cancel and </a:t>
            </a:r>
            <a:r>
              <a:rPr lang="en-US" sz="2000" dirty="0" smtClean="0"/>
              <a:t>a </a:t>
            </a:r>
            <a:r>
              <a:rPr lang="en-US" sz="2000" dirty="0"/>
              <a:t>prompt </a:t>
            </a:r>
            <a:r>
              <a:rPr lang="en-US" sz="2000" dirty="0" smtClean="0"/>
              <a:t>refund</a:t>
            </a:r>
            <a:endParaRPr lang="en-US" sz="2000" dirty="0"/>
          </a:p>
          <a:p>
            <a:pPr marL="0" indent="0">
              <a:buNone/>
            </a:pPr>
            <a:endParaRPr lang="en-US"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24</a:t>
            </a:fld>
            <a:endParaRPr lang="en-US" dirty="0"/>
          </a:p>
        </p:txBody>
      </p:sp>
    </p:spTree>
    <p:extLst>
      <p:ext uri="{BB962C8B-B14F-4D97-AF65-F5344CB8AC3E}">
        <p14:creationId xmlns:p14="http://schemas.microsoft.com/office/powerpoint/2010/main" val="592817994"/>
      </p:ext>
    </p:extLst>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Zaappaaz Lawsuit</a:t>
            </a:r>
            <a:endParaRPr lang="en-US" dirty="0"/>
          </a:p>
        </p:txBody>
      </p:sp>
      <p:sp>
        <p:nvSpPr>
          <p:cNvPr id="3" name="Content Placeholder 2"/>
          <p:cNvSpPr>
            <a:spLocks noGrp="1"/>
          </p:cNvSpPr>
          <p:nvPr>
            <p:ph idx="1"/>
          </p:nvPr>
        </p:nvSpPr>
        <p:spPr>
          <a:xfrm>
            <a:off x="685800" y="1676400"/>
            <a:ext cx="7772400" cy="4419600"/>
          </a:xfrm>
        </p:spPr>
        <p:txBody>
          <a:bodyPr/>
          <a:lstStyle/>
          <a:p>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200" dirty="0" smtClean="0"/>
          </a:p>
          <a:p>
            <a:pPr marL="0" indent="0">
              <a:buNone/>
            </a:pPr>
            <a:endParaRPr lang="en-US" sz="2200" dirty="0"/>
          </a:p>
          <a:p>
            <a:pPr marL="0" indent="0">
              <a:buNone/>
            </a:pPr>
            <a:r>
              <a:rPr lang="en-US" sz="2200" dirty="0" smtClean="0"/>
              <a:t>An example of FTC enforcement is an August lawsuit filed against the company that owns </a:t>
            </a:r>
            <a:r>
              <a:rPr lang="en-US" sz="2200" u="sng" dirty="0" smtClean="0"/>
              <a:t>wrist-band.com</a:t>
            </a:r>
            <a:r>
              <a:rPr lang="en-US" sz="2200" dirty="0" smtClean="0"/>
              <a:t> for failure to honor promises of immediate shipment and refusing refund requests</a:t>
            </a:r>
            <a:endParaRPr lang="en-US" sz="2200"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25</a:t>
            </a:fld>
            <a:endParaRPr lang="en-US" dirty="0"/>
          </a:p>
        </p:txBody>
      </p:sp>
      <p:pic>
        <p:nvPicPr>
          <p:cNvPr id="5" name="Picture 4"/>
          <p:cNvPicPr>
            <a:picLocks noChangeAspect="1"/>
          </p:cNvPicPr>
          <p:nvPr/>
        </p:nvPicPr>
        <p:blipFill>
          <a:blip r:embed="rId3"/>
          <a:stretch>
            <a:fillRect/>
          </a:stretch>
        </p:blipFill>
        <p:spPr>
          <a:xfrm>
            <a:off x="544513" y="1905000"/>
            <a:ext cx="8005653" cy="2373717"/>
          </a:xfrm>
          <a:prstGeom prst="rect">
            <a:avLst/>
          </a:prstGeom>
        </p:spPr>
      </p:pic>
    </p:spTree>
    <p:extLst>
      <p:ext uri="{BB962C8B-B14F-4D97-AF65-F5344CB8AC3E}">
        <p14:creationId xmlns:p14="http://schemas.microsoft.com/office/powerpoint/2010/main" val="4028426215"/>
      </p:ext>
    </p:extLst>
  </p:cSld>
  <p:clrMapOvr>
    <a:masterClrMapping/>
  </p:clrMapOvr>
  <p:transition advTm="20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685800" y="1752600"/>
            <a:ext cx="7772400" cy="4343400"/>
          </a:xfrm>
        </p:spPr>
        <p:txBody>
          <a:bodyPr/>
          <a:lstStyle/>
          <a:p>
            <a:r>
              <a:rPr lang="en-US" sz="2400" dirty="0" smtClean="0"/>
              <a:t>Avoid the temptation to cross the line by using dark patterns which mislead, deceive or otherwise harm consumers</a:t>
            </a:r>
          </a:p>
          <a:p>
            <a:r>
              <a:rPr lang="en-US" sz="2400" dirty="0" smtClean="0"/>
              <a:t>Do not try to improperly limit a consumer’s right to cancel</a:t>
            </a:r>
          </a:p>
          <a:p>
            <a:r>
              <a:rPr lang="en-US" sz="2400" dirty="0" smtClean="0"/>
              <a:t>Follow the FTC’s Mail Order Rule</a:t>
            </a:r>
          </a:p>
          <a:p>
            <a:r>
              <a:rPr lang="en-US" sz="2400" dirty="0" smtClean="0"/>
              <a:t>Mistakes are inevitable, so adopt website terms of use to protect the company when things go wrong. Examples:  class-action waiver and arbitration clause that give the seller control of the dispute resolution process</a:t>
            </a:r>
            <a:endParaRPr lang="en-US" sz="2400"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26</a:t>
            </a:fld>
            <a:endParaRPr lang="en-US" dirty="0"/>
          </a:p>
        </p:txBody>
      </p:sp>
    </p:spTree>
    <p:extLst>
      <p:ext uri="{BB962C8B-B14F-4D97-AF65-F5344CB8AC3E}">
        <p14:creationId xmlns:p14="http://schemas.microsoft.com/office/powerpoint/2010/main" val="1282191652"/>
      </p:ext>
    </p:extLst>
  </p:cSld>
  <p:clrMapOvr>
    <a:masterClrMapping/>
  </p:clrMapOvr>
  <p:transition advTm="20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523999"/>
          </a:xfrm>
        </p:spPr>
        <p:txBody>
          <a:bodyPr/>
          <a:lstStyle/>
          <a:p>
            <a:r>
              <a:rPr lang="en-US" dirty="0" smtClean="0"/>
              <a:t>SOCIAL MEDIA</a:t>
            </a:r>
            <a:endParaRPr lang="en-US" dirty="0"/>
          </a:p>
        </p:txBody>
      </p:sp>
      <p:sp>
        <p:nvSpPr>
          <p:cNvPr id="3" name="Subtitle 2"/>
          <p:cNvSpPr>
            <a:spLocks noGrp="1"/>
          </p:cNvSpPr>
          <p:nvPr>
            <p:ph type="subTitle" idx="1"/>
          </p:nvPr>
        </p:nvSpPr>
        <p:spPr/>
        <p:txBody>
          <a:bodyPr/>
          <a:lstStyle/>
          <a:p>
            <a:r>
              <a:rPr lang="en-US" dirty="0" smtClean="0"/>
              <a:t>Presented by: Tamara F. Carmichael</a:t>
            </a:r>
            <a:endParaRPr lang="en-US" dirty="0"/>
          </a:p>
        </p:txBody>
      </p:sp>
    </p:spTree>
    <p:extLst>
      <p:ext uri="{BB962C8B-B14F-4D97-AF65-F5344CB8AC3E}">
        <p14:creationId xmlns:p14="http://schemas.microsoft.com/office/powerpoint/2010/main" val="4235024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848600" cy="688975"/>
          </a:xfrm>
        </p:spPr>
        <p:txBody>
          <a:bodyPr/>
          <a:lstStyle/>
          <a:p>
            <a:r>
              <a:rPr lang="en-US" dirty="0"/>
              <a:t>Lawful and Supported Representations</a:t>
            </a:r>
          </a:p>
        </p:txBody>
      </p:sp>
      <p:sp>
        <p:nvSpPr>
          <p:cNvPr id="3" name="Subtitle 2"/>
          <p:cNvSpPr>
            <a:spLocks noGrp="1"/>
          </p:cNvSpPr>
          <p:nvPr>
            <p:ph type="subTitle" idx="1"/>
          </p:nvPr>
        </p:nvSpPr>
        <p:spPr>
          <a:xfrm>
            <a:off x="838200" y="2362200"/>
            <a:ext cx="7086600" cy="1752600"/>
          </a:xfrm>
        </p:spPr>
        <p:txBody>
          <a:bodyPr/>
          <a:lstStyle/>
          <a:p>
            <a:pPr marL="457200" indent="-457200" algn="l">
              <a:spcBef>
                <a:spcPts val="0"/>
              </a:spcBef>
              <a:buFont typeface="Arial" panose="020B0604020202020204" pitchFamily="34" charset="0"/>
              <a:buChar char="•"/>
            </a:pPr>
            <a:r>
              <a:rPr lang="en-US" sz="2400" dirty="0"/>
              <a:t>Advertisers must have a reasonable basis to substantiate all claims in their advertisements and marketing materials prior to making the claims</a:t>
            </a:r>
          </a:p>
          <a:p>
            <a:pPr marL="457200" indent="-457200" algn="l">
              <a:spcBef>
                <a:spcPts val="0"/>
              </a:spcBef>
              <a:buFont typeface="Arial" panose="020B0604020202020204" pitchFamily="34" charset="0"/>
              <a:buChar char="•"/>
            </a:pPr>
            <a:r>
              <a:rPr lang="en-US" sz="2400" dirty="0"/>
              <a:t>Claims must be consistent with regulatory pathway</a:t>
            </a:r>
          </a:p>
          <a:p>
            <a:pPr marL="457200" indent="-457200" algn="l">
              <a:spcBef>
                <a:spcPts val="0"/>
              </a:spcBef>
              <a:buFont typeface="Arial" panose="020B0604020202020204" pitchFamily="34" charset="0"/>
              <a:buChar char="•"/>
            </a:pPr>
            <a:r>
              <a:rPr lang="en-US" sz="2400" dirty="0"/>
              <a:t>This includes all claims made by the company as well as endorsers and influencers </a:t>
            </a:r>
          </a:p>
          <a:p>
            <a:pPr marL="457200" indent="-457200" algn="l">
              <a:spcBef>
                <a:spcPts val="0"/>
              </a:spcBef>
              <a:buFont typeface="Arial" panose="020B0604020202020204" pitchFamily="34" charset="0"/>
              <a:buChar char="•"/>
            </a:pPr>
            <a:r>
              <a:rPr lang="en-US" sz="2400" dirty="0"/>
              <a:t>Advertisers may be liable even if they did not authorize, approve, or use the sponsored endorsement or testimonial made on social media</a:t>
            </a:r>
          </a:p>
          <a:p>
            <a:endParaRPr lang="en-US" dirty="0"/>
          </a:p>
        </p:txBody>
      </p:sp>
    </p:spTree>
    <p:extLst>
      <p:ext uri="{BB962C8B-B14F-4D97-AF65-F5344CB8AC3E}">
        <p14:creationId xmlns:p14="http://schemas.microsoft.com/office/powerpoint/2010/main" val="3889895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sz="3600" dirty="0" smtClean="0"/>
              <a:t>How Do you Disclose a Material Connection </a:t>
            </a:r>
            <a:br>
              <a:rPr lang="en-US" sz="3600" dirty="0" smtClean="0"/>
            </a:br>
            <a:r>
              <a:rPr lang="en-US" sz="3600" dirty="0" smtClean="0"/>
              <a:t>Between the Advertiser and the Influencer?</a:t>
            </a:r>
            <a:endParaRPr lang="en-US" sz="3600"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29</a:t>
            </a:fld>
            <a:endParaRPr lang="en-US" dirty="0"/>
          </a:p>
        </p:txBody>
      </p:sp>
      <p:sp>
        <p:nvSpPr>
          <p:cNvPr id="6" name="Content Placeholder 2"/>
          <p:cNvSpPr txBox="1">
            <a:spLocks/>
          </p:cNvSpPr>
          <p:nvPr/>
        </p:nvSpPr>
        <p:spPr bwMode="auto">
          <a:xfrm>
            <a:off x="457200" y="1973938"/>
            <a:ext cx="8382000" cy="45062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rPr>
              <a:t>FTC has stated that </a:t>
            </a:r>
            <a:r>
              <a:rPr kumimoji="0" lang="en-US" sz="2400" b="1" i="1" u="none" strike="noStrike" kern="0" cap="none" spc="0" normalizeH="0" baseline="0" noProof="0" dirty="0" smtClean="0">
                <a:ln>
                  <a:noFill/>
                </a:ln>
                <a:solidFill>
                  <a:sysClr val="windowText" lastClr="000000"/>
                </a:solidFill>
                <a:effectLst/>
                <a:uLnTx/>
                <a:uFillTx/>
              </a:rPr>
              <a:t>any</a:t>
            </a:r>
            <a:r>
              <a:rPr kumimoji="0" lang="en-US" sz="2400" b="0" i="0" u="none" strike="noStrike" kern="0" cap="none" spc="0" normalizeH="0" baseline="0" noProof="0" dirty="0" smtClean="0">
                <a:ln>
                  <a:noFill/>
                </a:ln>
                <a:solidFill>
                  <a:sysClr val="windowText" lastClr="000000"/>
                </a:solidFill>
                <a:effectLst/>
                <a:uLnTx/>
                <a:uFillTx/>
              </a:rPr>
              <a:t>  material connections between brands and influencers must be disclosed:</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rPr>
              <a:t>H</a:t>
            </a:r>
            <a:r>
              <a:rPr kumimoji="0" lang="en-US" b="0" i="0" u="none" strike="noStrike" kern="0" cap="none" spc="0" normalizeH="0" baseline="0" noProof="0" dirty="0" smtClean="0">
                <a:ln>
                  <a:noFill/>
                </a:ln>
                <a:solidFill>
                  <a:sysClr val="windowText" lastClr="000000"/>
                </a:solidFill>
                <a:effectLst/>
                <a:uLnTx/>
                <a:uFillTx/>
              </a:rPr>
              <a:t>ired as influencers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rPr>
              <a:t>E</a:t>
            </a:r>
            <a:r>
              <a:rPr kumimoji="0" lang="en-US" b="0" i="0" u="none" strike="noStrike" kern="0" cap="none" spc="0" normalizeH="0" baseline="0" noProof="0" dirty="0" smtClean="0">
                <a:ln>
                  <a:noFill/>
                </a:ln>
                <a:solidFill>
                  <a:sysClr val="windowText" lastClr="000000"/>
                </a:solidFill>
                <a:effectLst/>
                <a:uLnTx/>
                <a:uFillTx/>
              </a:rPr>
              <a:t>mployees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rPr>
              <a:t>P</a:t>
            </a:r>
            <a:r>
              <a:rPr kumimoji="0" lang="en-US" b="0" i="0" u="none" strike="noStrike" kern="0" cap="none" spc="0" normalizeH="0" baseline="0" noProof="0" dirty="0" smtClean="0">
                <a:ln>
                  <a:noFill/>
                </a:ln>
                <a:solidFill>
                  <a:sysClr val="windowText" lastClr="000000"/>
                </a:solidFill>
                <a:effectLst/>
                <a:uLnTx/>
                <a:uFillTx/>
              </a:rPr>
              <a:t>aid</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rPr>
              <a:t>P</a:t>
            </a:r>
            <a:r>
              <a:rPr kumimoji="0" lang="en-US" b="0" i="0" u="none" strike="noStrike" kern="0" cap="none" spc="0" normalizeH="0" baseline="0" noProof="0" dirty="0" smtClean="0">
                <a:ln>
                  <a:noFill/>
                </a:ln>
                <a:solidFill>
                  <a:sysClr val="windowText" lastClr="000000"/>
                </a:solidFill>
                <a:effectLst/>
                <a:uLnTx/>
                <a:uFillTx/>
              </a:rPr>
              <a:t>rovided discounts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rPr>
              <a:t>P</a:t>
            </a:r>
            <a:r>
              <a:rPr kumimoji="0" lang="en-US" b="0" i="0" u="none" strike="noStrike" kern="0" cap="none" spc="0" normalizeH="0" baseline="0" noProof="0" dirty="0" smtClean="0">
                <a:ln>
                  <a:noFill/>
                </a:ln>
                <a:solidFill>
                  <a:sysClr val="windowText" lastClr="000000"/>
                </a:solidFill>
                <a:effectLst/>
                <a:uLnTx/>
                <a:uFillTx/>
              </a:rPr>
              <a:t>rovided free products</a:t>
            </a:r>
          </a:p>
          <a:p>
            <a:pPr marL="742950" marR="0" lvl="1" indent="-285750" algn="l" defTabSz="914400" rtl="0" eaLnBrk="1" fontAlgn="base" latinLnBrk="0" hangingPunct="1">
              <a:lnSpc>
                <a:spcPct val="100000"/>
              </a:lnSpc>
              <a:spcBef>
                <a:spcPct val="20000"/>
              </a:spcBef>
              <a:spcAft>
                <a:spcPts val="60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rPr>
              <a:t>R</a:t>
            </a:r>
            <a:r>
              <a:rPr kumimoji="0" lang="en-US" b="0" i="0" u="none" strike="noStrike" kern="0" cap="none" spc="0" normalizeH="0" baseline="0" noProof="0" dirty="0" smtClean="0">
                <a:ln>
                  <a:noFill/>
                </a:ln>
                <a:solidFill>
                  <a:sysClr val="windowText" lastClr="000000"/>
                </a:solidFill>
                <a:effectLst/>
                <a:uLnTx/>
                <a:uFillTx/>
              </a:rPr>
              <a:t>eceived an incentive (e.g. entry into a sweepstakes)</a:t>
            </a:r>
          </a:p>
          <a:p>
            <a:pPr marL="742950" marR="0" lvl="1" indent="-285750" algn="l" defTabSz="914400" rtl="0" eaLnBrk="1" fontAlgn="base" latinLnBrk="0" hangingPunct="1">
              <a:lnSpc>
                <a:spcPct val="100000"/>
              </a:lnSpc>
              <a:spcBef>
                <a:spcPct val="20000"/>
              </a:spcBef>
              <a:spcAft>
                <a:spcPts val="600"/>
              </a:spcAft>
              <a:buClrTx/>
              <a:buSzTx/>
              <a:buFont typeface="Arial" panose="020B0604020202020204" pitchFamily="34" charset="0"/>
              <a:buChar char="•"/>
              <a:tabLst/>
              <a:defRPr/>
            </a:pPr>
            <a:r>
              <a:rPr lang="en-US" kern="0" dirty="0" smtClean="0">
                <a:solidFill>
                  <a:sysClr val="windowText" lastClr="000000"/>
                </a:solidFill>
              </a:rPr>
              <a:t>Friend/Family Relationship</a:t>
            </a:r>
            <a:endParaRPr kumimoji="0" lang="en-US" b="0" i="0" u="none" strike="noStrike" kern="0" cap="none" spc="0" normalizeH="0" baseline="0" noProof="0" dirty="0" smtClean="0">
              <a:ln>
                <a:noFill/>
              </a:ln>
              <a:solidFill>
                <a:sysClr val="windowText" lastClr="000000"/>
              </a:solidFill>
              <a:effectLst/>
              <a:uLnTx/>
              <a:uFillTx/>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3873731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144000" cy="1143000"/>
          </a:xfrm>
        </p:spPr>
        <p:txBody>
          <a:bodyPr/>
          <a:lstStyle/>
          <a:p>
            <a:r>
              <a:rPr lang="en-US" dirty="0" smtClean="0"/>
              <a:t>Hypothetical </a:t>
            </a:r>
            <a:endParaRPr lang="en-US"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3</a:t>
            </a:fld>
            <a:endParaRPr lang="en-US" dirty="0"/>
          </a:p>
        </p:txBody>
      </p:sp>
      <p:sp>
        <p:nvSpPr>
          <p:cNvPr id="3" name="Content Placeholder 2"/>
          <p:cNvSpPr>
            <a:spLocks noGrp="1"/>
          </p:cNvSpPr>
          <p:nvPr>
            <p:ph idx="1"/>
          </p:nvPr>
        </p:nvSpPr>
        <p:spPr>
          <a:xfrm>
            <a:off x="533400" y="1295400"/>
            <a:ext cx="7772400" cy="4953000"/>
          </a:xfrm>
        </p:spPr>
        <p:txBody>
          <a:bodyPr/>
          <a:lstStyle/>
          <a:p>
            <a:pPr marL="0" indent="0">
              <a:buNone/>
            </a:pPr>
            <a:r>
              <a:rPr lang="en-US" sz="1400" dirty="0" smtClean="0"/>
              <a:t>Our client, a traditional fashion retailer, has been all but shut down because of the pandemic.  It wants to abandon its brick and mortar leases, pivot to an online e-commerce platform and market mostly through social media.  It plans to launch a line of hand sanitizers, UV wands and masks intended to ward off the virus. </a:t>
            </a:r>
          </a:p>
          <a:p>
            <a:pPr marL="0" indent="0">
              <a:buNone/>
            </a:pPr>
            <a:endParaRPr lang="en-US" sz="1400" dirty="0" smtClean="0"/>
          </a:p>
          <a:p>
            <a:pPr marL="0" indent="0">
              <a:buNone/>
            </a:pPr>
            <a:r>
              <a:rPr lang="en-US" sz="1400" dirty="0" smtClean="0"/>
              <a:t>To drive traffic to its new product line, the company is hiring social influencers to promote its new products. Some of these influencers have touted the life-saving attributes of the masks, claiming to have worn them to super spreader events and returned unscathed. </a:t>
            </a:r>
          </a:p>
          <a:p>
            <a:pPr marL="0" indent="0">
              <a:buNone/>
            </a:pPr>
            <a:r>
              <a:rPr lang="en-US" sz="1400" dirty="0" smtClean="0"/>
              <a:t> </a:t>
            </a:r>
          </a:p>
          <a:p>
            <a:pPr marL="0" indent="0">
              <a:buNone/>
            </a:pPr>
            <a:r>
              <a:rPr lang="en-US" sz="1400" dirty="0" smtClean="0"/>
              <a:t>Because of the costs of acquiring customers, it plans to enroll purchasers into a subscription club in  which subscribers receive monthly surprise boxes related to the COVID environment.  Consumers will be charged every month for the surprise box. Enrollment went so well that the company is now having trouble meeting the demand for its products and has missed some shipping dates.</a:t>
            </a:r>
          </a:p>
          <a:p>
            <a:pPr marL="0" indent="0">
              <a:buNone/>
            </a:pPr>
            <a:endParaRPr lang="en-US" sz="1400" dirty="0" smtClean="0"/>
          </a:p>
          <a:p>
            <a:pPr marL="0" indent="0">
              <a:buNone/>
            </a:pPr>
            <a:r>
              <a:rPr lang="en-US" sz="1400" dirty="0" smtClean="0"/>
              <a:t>Due to the company’s increased e-commerce presence, it has decided to update its online privacy policy from 2013 by copying a competitor’s policy and posting that one. The company also intends to ask customers whether they have had COVID or know someone who has had COVID so that it can market specific products to those people. In </a:t>
            </a:r>
            <a:r>
              <a:rPr lang="en-US" sz="1400" dirty="0"/>
              <a:t>addition, the company will participate in a cooperative database in which multiple companies contribute their customer contacts for direct marketing purposes</a:t>
            </a:r>
            <a:r>
              <a:rPr lang="en-US" sz="1400" dirty="0" smtClean="0"/>
              <a:t>. </a:t>
            </a:r>
            <a:endParaRPr lang="en-US" sz="1400" dirty="0"/>
          </a:p>
          <a:p>
            <a:pPr marL="0" indent="0">
              <a:buNone/>
            </a:pPr>
            <a:endParaRPr lang="en-US" sz="1200" dirty="0"/>
          </a:p>
          <a:p>
            <a:pPr marL="0" indent="0">
              <a:buNone/>
            </a:pPr>
            <a:endParaRPr lang="en-US" sz="1200" dirty="0" smtClean="0"/>
          </a:p>
          <a:p>
            <a:pPr marL="0" indent="0">
              <a:buNone/>
            </a:pPr>
            <a:endParaRPr lang="en-US" sz="1400" dirty="0"/>
          </a:p>
        </p:txBody>
      </p:sp>
    </p:spTree>
    <p:extLst>
      <p:ext uri="{BB962C8B-B14F-4D97-AF65-F5344CB8AC3E}">
        <p14:creationId xmlns:p14="http://schemas.microsoft.com/office/powerpoint/2010/main" val="3395274101"/>
      </p:ext>
    </p:extLst>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7128"/>
            <a:ext cx="9144000" cy="1143000"/>
          </a:xfrm>
        </p:spPr>
        <p:txBody>
          <a:bodyPr/>
          <a:lstStyle/>
          <a:p>
            <a:r>
              <a:rPr lang="en-US" dirty="0"/>
              <a:t>FTC Enforcement Policy </a:t>
            </a:r>
            <a:r>
              <a:rPr lang="en-US" dirty="0" smtClean="0"/>
              <a:t>and Guidelines</a:t>
            </a:r>
            <a:endParaRPr lang="en-US" dirty="0"/>
          </a:p>
        </p:txBody>
      </p:sp>
      <p:sp>
        <p:nvSpPr>
          <p:cNvPr id="5" name="Slide Number Placeholder 4"/>
          <p:cNvSpPr>
            <a:spLocks noGrp="1"/>
          </p:cNvSpPr>
          <p:nvPr>
            <p:ph type="sldNum" sz="quarter" idx="11"/>
          </p:nvPr>
        </p:nvSpPr>
        <p:spPr/>
        <p:txBody>
          <a:bodyPr/>
          <a:lstStyle/>
          <a:p>
            <a:fld id="{313790C3-A35C-41DD-925A-816E8C21B57A}" type="slidenum">
              <a:rPr lang="en-US" smtClean="0"/>
              <a:pPr/>
              <a:t>30</a:t>
            </a:fld>
            <a:endParaRPr lang="en-US" dirty="0"/>
          </a:p>
        </p:txBody>
      </p:sp>
      <p:sp>
        <p:nvSpPr>
          <p:cNvPr id="6" name="Content Placeholder 2"/>
          <p:cNvSpPr txBox="1">
            <a:spLocks/>
          </p:cNvSpPr>
          <p:nvPr/>
        </p:nvSpPr>
        <p:spPr bwMode="auto">
          <a:xfrm>
            <a:off x="901606" y="1820128"/>
            <a:ext cx="7340788"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solidFill>
                  <a:sysClr val="windowText" lastClr="000000"/>
                </a:solidFill>
              </a:rPr>
              <a:t>Disclosure must be clear and prominent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solidFill>
                  <a:sysClr val="windowText" lastClr="000000"/>
                </a:solidFill>
              </a:rPr>
              <a:t>Sufficient disclosures </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“#ad,” </a:t>
            </a:r>
            <a:r>
              <a:rPr lang="en-US" sz="2400" kern="0" dirty="0" smtClean="0">
                <a:solidFill>
                  <a:sysClr val="windowText" lastClr="000000"/>
                </a:solidFill>
              </a:rPr>
              <a:t>“#advertising,” </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a:t>
            </a:r>
            <a:r>
              <a:rPr lang="en-US" sz="2400" kern="0" dirty="0" smtClean="0">
                <a:solidFill>
                  <a:sysClr val="windowText" lastClr="000000"/>
                </a:solidFill>
              </a:rPr>
              <a:t>#s</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ponsored,” “Thanks [Brand]</a:t>
            </a:r>
            <a:r>
              <a:rPr kumimoji="0" lang="en-US" sz="2400" b="0" i="0" u="none" strike="noStrike" kern="0" cap="none" spc="0" normalizeH="0" noProof="0" dirty="0" smtClean="0">
                <a:ln>
                  <a:noFill/>
                </a:ln>
                <a:solidFill>
                  <a:sysClr val="windowText" lastClr="000000"/>
                </a:solidFill>
                <a:effectLst/>
                <a:uLnTx/>
                <a:uFillTx/>
                <a:latin typeface="Calibri" pitchFamily="34" charset="0"/>
                <a:ea typeface="+mn-ea"/>
                <a:cs typeface="+mn-cs"/>
              </a:rPr>
              <a:t> for the free [Product],” and “#[Brand]Ambassador” </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solidFill>
                  <a:sysClr val="windowText" lastClr="000000"/>
                </a:solidFill>
              </a:rPr>
              <a:t>Insufficient disclosures include “#</a:t>
            </a:r>
            <a:r>
              <a:rPr lang="en-US" sz="2400" kern="0" dirty="0">
                <a:solidFill>
                  <a:sysClr val="windowText" lastClr="000000"/>
                </a:solidFill>
              </a:rPr>
              <a:t>a</a:t>
            </a:r>
            <a:r>
              <a:rPr lang="en-US" sz="2400" kern="0" dirty="0" smtClean="0">
                <a:solidFill>
                  <a:sysClr val="windowText" lastClr="000000"/>
                </a:solidFill>
              </a:rPr>
              <a:t>mbassador,” “#spon,” “Thanks [Brand],” “#sp,” and “#collab”</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solidFill>
                  <a:sysClr val="windowText" lastClr="000000"/>
                </a:solidFill>
              </a:rPr>
              <a:t>Ensure the disclosure appears in the first three lines of social media post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solidFill>
                  <a:sysClr val="windowText" lastClr="000000"/>
                </a:solidFill>
              </a:rPr>
              <a:t>Don’t “hide” the disclosure among many other hashtags</a:t>
            </a:r>
          </a:p>
        </p:txBody>
      </p:sp>
    </p:spTree>
    <p:extLst>
      <p:ext uri="{BB962C8B-B14F-4D97-AF65-F5344CB8AC3E}">
        <p14:creationId xmlns:p14="http://schemas.microsoft.com/office/powerpoint/2010/main" val="641002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68362"/>
          </a:xfrm>
        </p:spPr>
        <p:txBody>
          <a:bodyPr>
            <a:normAutofit/>
          </a:bodyPr>
          <a:lstStyle/>
          <a:p>
            <a:r>
              <a:rPr lang="en-US" dirty="0" smtClean="0"/>
              <a:t>Key Points About Endorsements </a:t>
            </a:r>
            <a:endParaRPr lang="en-US"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31</a:t>
            </a:fld>
            <a:endParaRPr lang="en-US" dirty="0"/>
          </a:p>
        </p:txBody>
      </p:sp>
      <p:sp>
        <p:nvSpPr>
          <p:cNvPr id="6" name="Content Placeholder 2"/>
          <p:cNvSpPr txBox="1">
            <a:spLocks/>
          </p:cNvSpPr>
          <p:nvPr/>
        </p:nvSpPr>
        <p:spPr bwMode="auto">
          <a:xfrm>
            <a:off x="49338" y="1676400"/>
            <a:ext cx="7837362" cy="2590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Calibri"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371600" lvl="0" indent="-457200">
              <a:defRPr/>
            </a:pPr>
            <a:r>
              <a:rPr lang="en-US" sz="2600" kern="0" dirty="0">
                <a:solidFill>
                  <a:sysClr val="windowText" lastClr="000000"/>
                </a:solidFill>
              </a:rPr>
              <a:t>Must reflect honest opinions/experience of endorser</a:t>
            </a:r>
          </a:p>
          <a:p>
            <a:pPr marL="1371600" lvl="0" indent="-457200">
              <a:defRPr/>
            </a:pPr>
            <a:r>
              <a:rPr lang="en-US" sz="2600" kern="0" dirty="0">
                <a:solidFill>
                  <a:sysClr val="windowText" lastClr="000000"/>
                </a:solidFill>
              </a:rPr>
              <a:t>Bona fide user</a:t>
            </a:r>
          </a:p>
          <a:p>
            <a:pPr marL="1371600" lvl="0" indent="-457200">
              <a:defRPr/>
            </a:pPr>
            <a:r>
              <a:rPr lang="en-US" sz="2600" kern="0" dirty="0">
                <a:solidFill>
                  <a:sysClr val="windowText" lastClr="000000"/>
                </a:solidFill>
              </a:rPr>
              <a:t>Cannot be an express/implied representation that would be deceptive if made by advertiser</a:t>
            </a:r>
          </a:p>
          <a:p>
            <a:pPr marL="1371600" lvl="0" indent="-457200">
              <a:defRPr/>
            </a:pPr>
            <a:r>
              <a:rPr lang="en-US" sz="2600" kern="0" dirty="0">
                <a:solidFill>
                  <a:sysClr val="windowText" lastClr="000000"/>
                </a:solidFill>
              </a:rPr>
              <a:t>Material connection must be either obvious or disclosed</a:t>
            </a:r>
          </a:p>
          <a:p>
            <a:pPr marL="1371600" lvl="0" indent="-457200">
              <a:defRPr/>
            </a:pPr>
            <a:r>
              <a:rPr lang="en-US" sz="2600" kern="0" dirty="0">
                <a:solidFill>
                  <a:sysClr val="windowText" lastClr="000000"/>
                </a:solidFill>
              </a:rPr>
              <a:t>Claims made by endorsers must be substantiated and consistent with claims made by the advertiser </a:t>
            </a:r>
          </a:p>
          <a:p>
            <a:pPr marL="914400" marR="0" lvl="0" indent="0" algn="l" defTabSz="914400" rtl="0" eaLnBrk="1" fontAlgn="base" latinLnBrk="0" hangingPunct="1">
              <a:lnSpc>
                <a:spcPct val="100000"/>
              </a:lnSpc>
              <a:spcBef>
                <a:spcPct val="20000"/>
              </a:spcBef>
              <a:spcAft>
                <a:spcPct val="0"/>
              </a:spcAft>
              <a:buClrTx/>
              <a:buSzTx/>
              <a:buNone/>
              <a:tabLst/>
              <a:defRPr/>
            </a:pPr>
            <a:endParaRPr kumimoji="0" lang="en-US" sz="2600" b="0" i="0" u="none" strike="noStrike" kern="0" cap="none" spc="0" normalizeH="0" baseline="0" noProof="0" dirty="0" smtClean="0">
              <a:ln>
                <a:noFill/>
              </a:ln>
              <a:solidFill>
                <a:sysClr val="windowText" lastClr="000000"/>
              </a:solidFill>
              <a:effectLst/>
              <a:uLnTx/>
              <a:uFillTx/>
              <a:latin typeface="Calibri" pitchFamily="34" charset="0"/>
              <a:ea typeface="+mn-ea"/>
              <a:cs typeface="+mn-cs"/>
            </a:endParaRPr>
          </a:p>
          <a:p>
            <a:pPr marL="1371600" marR="0" lvl="0" indent="-457200" algn="l" defTabSz="914400" rtl="0" eaLnBrk="1" fontAlgn="base" latinLnBrk="0" hangingPunct="1">
              <a:lnSpc>
                <a:spcPct val="100000"/>
              </a:lnSpc>
              <a:spcBef>
                <a:spcPct val="20000"/>
              </a:spcBef>
              <a:spcAft>
                <a:spcPct val="0"/>
              </a:spcAft>
              <a:buClrTx/>
              <a:buSzTx/>
              <a:buFontTx/>
              <a:buChar char="•"/>
              <a:tabLst/>
              <a:defRPr/>
            </a:pPr>
            <a:endParaRPr kumimoji="0" lang="en-US" sz="2200" b="0" i="0" u="none" strike="noStrike" kern="0" cap="none" spc="0" normalizeH="0" baseline="0" noProof="0" dirty="0" smtClean="0">
              <a:ln>
                <a:noFill/>
              </a:ln>
              <a:solidFill>
                <a:sysClr val="windowText" lastClr="000000"/>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957068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13790C3-A35C-41DD-925A-816E8C21B57A}" type="slidenum">
              <a:rPr lang="en-US" smtClean="0"/>
              <a:pPr/>
              <a:t>32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85800"/>
            <a:ext cx="7881937" cy="5599088"/>
          </a:xfrm>
          <a:prstGeom prst="rect">
            <a:avLst/>
          </a:prstGeom>
        </p:spPr>
      </p:pic>
    </p:spTree>
    <p:extLst>
      <p:ext uri="{BB962C8B-B14F-4D97-AF65-F5344CB8AC3E}">
        <p14:creationId xmlns:p14="http://schemas.microsoft.com/office/powerpoint/2010/main" val="1082424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13790C3-A35C-41DD-925A-816E8C21B57A}" type="slidenum">
              <a:rPr lang="en-US" smtClean="0"/>
              <a:pPr/>
              <a:t>33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85800"/>
            <a:ext cx="7513578" cy="5486400"/>
          </a:xfrm>
          <a:prstGeom prst="rect">
            <a:avLst/>
          </a:prstGeom>
        </p:spPr>
      </p:pic>
    </p:spTree>
    <p:extLst>
      <p:ext uri="{BB962C8B-B14F-4D97-AF65-F5344CB8AC3E}">
        <p14:creationId xmlns:p14="http://schemas.microsoft.com/office/powerpoint/2010/main" val="381156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13790C3-A35C-41DD-925A-816E8C21B57A}" type="slidenum">
              <a:rPr lang="en-US" smtClean="0"/>
              <a:pPr/>
              <a:t>34</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85800"/>
            <a:ext cx="7592197" cy="5562600"/>
          </a:xfrm>
          <a:prstGeom prst="rect">
            <a:avLst/>
          </a:prstGeom>
        </p:spPr>
      </p:pic>
    </p:spTree>
    <p:extLst>
      <p:ext uri="{BB962C8B-B14F-4D97-AF65-F5344CB8AC3E}">
        <p14:creationId xmlns:p14="http://schemas.microsoft.com/office/powerpoint/2010/main" val="1316551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13790C3-A35C-41DD-925A-816E8C21B57A}" type="slidenum">
              <a:rPr lang="en-US" smtClean="0"/>
              <a:pPr/>
              <a:t>35</a:t>
            </a:fld>
            <a:endParaRPr lang="en-US" dirty="0"/>
          </a:p>
        </p:txBody>
      </p:sp>
      <p:pic>
        <p:nvPicPr>
          <p:cNvPr id="4" name="fzbYKM0_6L8"/>
          <p:cNvPicPr>
            <a:picLocks noRot="1" noChangeAspect="1"/>
          </p:cNvPicPr>
          <p:nvPr>
            <a:videoFile r:link="rId1"/>
          </p:nvPr>
        </p:nvPicPr>
        <p:blipFill>
          <a:blip r:embed="rId4"/>
          <a:stretch>
            <a:fillRect/>
          </a:stretch>
        </p:blipFill>
        <p:spPr>
          <a:xfrm>
            <a:off x="169334" y="1066800"/>
            <a:ext cx="8669866" cy="4876800"/>
          </a:xfrm>
          <a:prstGeom prst="rect">
            <a:avLst/>
          </a:prstGeom>
        </p:spPr>
      </p:pic>
    </p:spTree>
    <p:extLst>
      <p:ext uri="{BB962C8B-B14F-4D97-AF65-F5344CB8AC3E}">
        <p14:creationId xmlns:p14="http://schemas.microsoft.com/office/powerpoint/2010/main" val="5816662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3" y="466914"/>
            <a:ext cx="9144000" cy="1143000"/>
          </a:xfrm>
        </p:spPr>
        <p:txBody>
          <a:bodyPr/>
          <a:lstStyle/>
          <a:p>
            <a:r>
              <a:rPr lang="en-US" dirty="0" smtClean="0"/>
              <a:t>Social Media Takeaways</a:t>
            </a:r>
            <a:endParaRPr lang="en-US" dirty="0"/>
          </a:p>
        </p:txBody>
      </p:sp>
      <p:sp>
        <p:nvSpPr>
          <p:cNvPr id="3" name="Content Placeholder 2"/>
          <p:cNvSpPr>
            <a:spLocks noGrp="1"/>
          </p:cNvSpPr>
          <p:nvPr>
            <p:ph idx="1"/>
          </p:nvPr>
        </p:nvSpPr>
        <p:spPr>
          <a:xfrm>
            <a:off x="685800" y="1447800"/>
            <a:ext cx="7772400" cy="4114800"/>
          </a:xfrm>
        </p:spPr>
        <p:txBody>
          <a:bodyPr/>
          <a:lstStyle/>
          <a:p>
            <a:pPr>
              <a:buFontTx/>
              <a:buAutoNum type="arabicPeriod"/>
            </a:pPr>
            <a:r>
              <a:rPr lang="en-US" dirty="0">
                <a:solidFill>
                  <a:prstClr val="black"/>
                </a:solidFill>
                <a:cs typeface="Calibri" panose="020F0502020204030204" pitchFamily="34" charset="0"/>
              </a:rPr>
              <a:t>Embrace disclosure </a:t>
            </a:r>
          </a:p>
          <a:p>
            <a:pPr>
              <a:buFontTx/>
              <a:buAutoNum type="arabicPeriod"/>
            </a:pPr>
            <a:r>
              <a:rPr lang="en-US" dirty="0">
                <a:solidFill>
                  <a:prstClr val="black"/>
                </a:solidFill>
                <a:cs typeface="Calibri" panose="020F0502020204030204" pitchFamily="34" charset="0"/>
              </a:rPr>
              <a:t>When in doubt, disclose, and do so prominently.</a:t>
            </a:r>
          </a:p>
          <a:p>
            <a:pPr>
              <a:buFontTx/>
              <a:buAutoNum type="arabicPeriod"/>
            </a:pPr>
            <a:r>
              <a:rPr lang="en-US" dirty="0">
                <a:solidFill>
                  <a:prstClr val="black"/>
                </a:solidFill>
                <a:cs typeface="Calibri" panose="020F0502020204030204" pitchFamily="34" charset="0"/>
              </a:rPr>
              <a:t>Be authentic, honest, and not misleading</a:t>
            </a:r>
          </a:p>
          <a:p>
            <a:pPr>
              <a:buFontTx/>
              <a:buAutoNum type="arabicPeriod"/>
            </a:pPr>
            <a:r>
              <a:rPr lang="en-US" dirty="0">
                <a:solidFill>
                  <a:prstClr val="black"/>
                </a:solidFill>
                <a:cs typeface="Calibri" panose="020F0502020204030204" pitchFamily="34" charset="0"/>
              </a:rPr>
              <a:t>Don’t have influencers do what the brand itself cannot do</a:t>
            </a:r>
          </a:p>
          <a:p>
            <a:pPr>
              <a:buFontTx/>
              <a:buAutoNum type="arabicPeriod"/>
            </a:pPr>
            <a:r>
              <a:rPr lang="en-US" dirty="0">
                <a:solidFill>
                  <a:prstClr val="black"/>
                </a:solidFill>
                <a:cs typeface="Calibri" panose="020F0502020204030204" pitchFamily="34" charset="0"/>
              </a:rPr>
              <a:t>Create a company social media policy, including written agreements with influencers</a:t>
            </a:r>
          </a:p>
          <a:p>
            <a:pPr>
              <a:buFontTx/>
              <a:buAutoNum type="arabicPeriod"/>
            </a:pPr>
            <a:r>
              <a:rPr lang="en-US" dirty="0">
                <a:solidFill>
                  <a:prstClr val="black"/>
                </a:solidFill>
                <a:cs typeface="Calibri" panose="020F0502020204030204" pitchFamily="34" charset="0"/>
              </a:rPr>
              <a:t>Establish influencer guidelines</a:t>
            </a:r>
          </a:p>
          <a:p>
            <a:pPr>
              <a:buFontTx/>
              <a:buAutoNum type="arabicPeriod"/>
            </a:pPr>
            <a:r>
              <a:rPr lang="en-US" dirty="0">
                <a:solidFill>
                  <a:prstClr val="black"/>
                </a:solidFill>
                <a:cs typeface="Calibri" panose="020F0502020204030204" pitchFamily="34" charset="0"/>
              </a:rPr>
              <a:t>Monitor compliance and address noncompliance</a:t>
            </a:r>
          </a:p>
          <a:p>
            <a:pPr>
              <a:buFontTx/>
              <a:buAutoNum type="arabicPeriod"/>
            </a:pPr>
            <a:r>
              <a:rPr lang="en-US" dirty="0">
                <a:solidFill>
                  <a:prstClr val="black"/>
                </a:solidFill>
                <a:cs typeface="Calibri" panose="020F0502020204030204" pitchFamily="34" charset="0"/>
              </a:rPr>
              <a:t>Be smart and mindful. If in doubt, don’t post it</a:t>
            </a:r>
          </a:p>
          <a:p>
            <a:endParaRPr lang="en-US"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36</a:t>
            </a:fld>
            <a:endParaRPr lang="en-US" dirty="0"/>
          </a:p>
        </p:txBody>
      </p:sp>
    </p:spTree>
    <p:extLst>
      <p:ext uri="{BB962C8B-B14F-4D97-AF65-F5344CB8AC3E}">
        <p14:creationId xmlns:p14="http://schemas.microsoft.com/office/powerpoint/2010/main" val="2487814886"/>
      </p:ext>
    </p:extLst>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PRIVACY CONSIDERATIONS</a:t>
            </a:r>
            <a:endParaRPr lang="en-US" dirty="0"/>
          </a:p>
        </p:txBody>
      </p:sp>
      <p:sp>
        <p:nvSpPr>
          <p:cNvPr id="3" name="Subtitle 2"/>
          <p:cNvSpPr>
            <a:spLocks noGrp="1"/>
          </p:cNvSpPr>
          <p:nvPr>
            <p:ph type="subTitle" idx="1"/>
          </p:nvPr>
        </p:nvSpPr>
        <p:spPr/>
        <p:txBody>
          <a:bodyPr/>
          <a:lstStyle/>
          <a:p>
            <a:r>
              <a:rPr lang="en-US" dirty="0" smtClean="0"/>
              <a:t>Presented by Mary L. Grieco </a:t>
            </a:r>
            <a:endParaRPr lang="en-US" dirty="0"/>
          </a:p>
        </p:txBody>
      </p:sp>
    </p:spTree>
    <p:extLst>
      <p:ext uri="{BB962C8B-B14F-4D97-AF65-F5344CB8AC3E}">
        <p14:creationId xmlns:p14="http://schemas.microsoft.com/office/powerpoint/2010/main" val="3090735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and Use </a:t>
            </a:r>
            <a:endParaRPr lang="en-US" dirty="0"/>
          </a:p>
        </p:txBody>
      </p:sp>
      <p:sp>
        <p:nvSpPr>
          <p:cNvPr id="3" name="Content Placeholder 2"/>
          <p:cNvSpPr>
            <a:spLocks noGrp="1"/>
          </p:cNvSpPr>
          <p:nvPr>
            <p:ph idx="1"/>
          </p:nvPr>
        </p:nvSpPr>
        <p:spPr/>
        <p:txBody>
          <a:bodyPr/>
          <a:lstStyle/>
          <a:p>
            <a:r>
              <a:rPr lang="en-US" dirty="0" smtClean="0"/>
              <a:t>Businesses must be aware of their data collection and use practices</a:t>
            </a:r>
          </a:p>
          <a:p>
            <a:r>
              <a:rPr lang="en-US" dirty="0" smtClean="0"/>
              <a:t>Privacy laws in the U.S. are a mish-mash of other laws</a:t>
            </a:r>
          </a:p>
          <a:p>
            <a:r>
              <a:rPr lang="en-US" dirty="0" smtClean="0"/>
              <a:t>How does a company know what to follow? </a:t>
            </a:r>
            <a:endParaRPr lang="en-US"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38</a:t>
            </a:fld>
            <a:endParaRPr lang="en-US" dirty="0"/>
          </a:p>
        </p:txBody>
      </p:sp>
    </p:spTree>
    <p:extLst>
      <p:ext uri="{BB962C8B-B14F-4D97-AF65-F5344CB8AC3E}">
        <p14:creationId xmlns:p14="http://schemas.microsoft.com/office/powerpoint/2010/main" val="2008475930"/>
      </p:ext>
    </p:extLst>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762000" y="1524000"/>
            <a:ext cx="7772400" cy="4114800"/>
          </a:xfrm>
        </p:spPr>
        <p:txBody>
          <a:bodyPr/>
          <a:lstStyle/>
          <a:p>
            <a:r>
              <a:rPr lang="en-US" sz="2400" dirty="0" smtClean="0"/>
              <a:t>What types of data are collected?</a:t>
            </a:r>
          </a:p>
          <a:p>
            <a:pPr lvl="1"/>
            <a:r>
              <a:rPr lang="en-US" dirty="0" smtClean="0"/>
              <a:t>Personal data provided by customers and personal data collected automatically</a:t>
            </a:r>
          </a:p>
          <a:p>
            <a:r>
              <a:rPr lang="en-US" sz="2400" dirty="0" smtClean="0"/>
              <a:t>What is done with the data? </a:t>
            </a:r>
          </a:p>
          <a:p>
            <a:pPr lvl="1"/>
            <a:r>
              <a:rPr lang="en-US" dirty="0" smtClean="0"/>
              <a:t>Use for business purposes only</a:t>
            </a:r>
          </a:p>
          <a:p>
            <a:pPr lvl="1"/>
            <a:r>
              <a:rPr lang="en-US" dirty="0" smtClean="0"/>
              <a:t>Exchange or sale of data</a:t>
            </a:r>
          </a:p>
          <a:p>
            <a:pPr lvl="1"/>
            <a:r>
              <a:rPr lang="en-US" dirty="0" smtClean="0"/>
              <a:t>Creation of consumer profiles</a:t>
            </a:r>
          </a:p>
          <a:p>
            <a:pPr lvl="1"/>
            <a:r>
              <a:rPr lang="en-US" dirty="0" smtClean="0"/>
              <a:t>Marketing</a:t>
            </a:r>
          </a:p>
          <a:p>
            <a:r>
              <a:rPr lang="en-US" sz="2400" dirty="0" smtClean="0"/>
              <a:t>What disclosures are given to consumers at the time of collection? </a:t>
            </a:r>
          </a:p>
          <a:p>
            <a:r>
              <a:rPr lang="en-US" sz="2400" dirty="0" smtClean="0"/>
              <a:t>What laws apply? </a:t>
            </a:r>
            <a:endParaRPr lang="en-US" sz="2400"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39</a:t>
            </a:fld>
            <a:endParaRPr lang="en-US" dirty="0"/>
          </a:p>
        </p:txBody>
      </p:sp>
    </p:spTree>
    <p:extLst>
      <p:ext uri="{BB962C8B-B14F-4D97-AF65-F5344CB8AC3E}">
        <p14:creationId xmlns:p14="http://schemas.microsoft.com/office/powerpoint/2010/main" val="3159868596"/>
      </p:ext>
    </p:extLst>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COVID-RELATED PRODUCTS AND CLAIMS</a:t>
            </a:r>
            <a:endParaRPr lang="en-US" dirty="0"/>
          </a:p>
        </p:txBody>
      </p:sp>
      <p:sp>
        <p:nvSpPr>
          <p:cNvPr id="3" name="Subtitle 2"/>
          <p:cNvSpPr>
            <a:spLocks noGrp="1"/>
          </p:cNvSpPr>
          <p:nvPr>
            <p:ph type="subTitle" idx="1"/>
          </p:nvPr>
        </p:nvSpPr>
        <p:spPr/>
        <p:txBody>
          <a:bodyPr/>
          <a:lstStyle/>
          <a:p>
            <a:r>
              <a:rPr lang="en-US" dirty="0" smtClean="0"/>
              <a:t>Presented by Andrew B. Lustigman </a:t>
            </a:r>
            <a:endParaRPr lang="en-US" dirty="0"/>
          </a:p>
        </p:txBody>
      </p:sp>
    </p:spTree>
    <p:extLst>
      <p:ext uri="{BB962C8B-B14F-4D97-AF65-F5344CB8AC3E}">
        <p14:creationId xmlns:p14="http://schemas.microsoft.com/office/powerpoint/2010/main" val="2446108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4" y="376407"/>
            <a:ext cx="9144000" cy="1143000"/>
          </a:xfrm>
        </p:spPr>
        <p:txBody>
          <a:bodyPr/>
          <a:lstStyle/>
          <a:p>
            <a:r>
              <a:rPr lang="en-US" dirty="0" smtClean="0"/>
              <a:t>Relevant Laws</a:t>
            </a:r>
            <a:endParaRPr lang="en-US" dirty="0"/>
          </a:p>
        </p:txBody>
      </p:sp>
      <p:sp>
        <p:nvSpPr>
          <p:cNvPr id="3" name="Content Placeholder 2"/>
          <p:cNvSpPr>
            <a:spLocks noGrp="1"/>
          </p:cNvSpPr>
          <p:nvPr>
            <p:ph idx="1"/>
          </p:nvPr>
        </p:nvSpPr>
        <p:spPr>
          <a:xfrm>
            <a:off x="685800" y="1400908"/>
            <a:ext cx="7772400" cy="4114800"/>
          </a:xfrm>
        </p:spPr>
        <p:txBody>
          <a:bodyPr/>
          <a:lstStyle/>
          <a:p>
            <a:r>
              <a:rPr lang="en-US" sz="2000" b="1" dirty="0" smtClean="0"/>
              <a:t>California Consumer Privacy Act (CCPA)</a:t>
            </a:r>
          </a:p>
          <a:p>
            <a:pPr lvl="1"/>
            <a:r>
              <a:rPr lang="en-US" sz="2000" dirty="0" smtClean="0"/>
              <a:t>First all-encompassing privacy law in the United States</a:t>
            </a:r>
          </a:p>
          <a:p>
            <a:pPr lvl="1"/>
            <a:r>
              <a:rPr lang="en-US" sz="2000" dirty="0" smtClean="0"/>
              <a:t>Requires certain disclosures at the time of collection</a:t>
            </a:r>
          </a:p>
          <a:p>
            <a:pPr lvl="1"/>
            <a:r>
              <a:rPr lang="en-US" sz="2000" dirty="0" smtClean="0"/>
              <a:t>Provides consumers with rights of access, deletion, and opt-out of the “sale” of personal information</a:t>
            </a:r>
          </a:p>
          <a:p>
            <a:r>
              <a:rPr lang="en-US" sz="2000" b="1" dirty="0" smtClean="0"/>
              <a:t>Children’s Online Privacy Protection Act (COPPA)</a:t>
            </a:r>
          </a:p>
          <a:p>
            <a:pPr lvl="1"/>
            <a:r>
              <a:rPr lang="en-US" sz="2000" dirty="0" smtClean="0"/>
              <a:t>Federal law prohibiting collection and use of personal data from children under 13 without parental consent</a:t>
            </a:r>
          </a:p>
          <a:p>
            <a:r>
              <a:rPr lang="en-US" sz="2000" b="1" dirty="0" smtClean="0"/>
              <a:t>Gramm-Leach Bliley Act</a:t>
            </a:r>
          </a:p>
          <a:p>
            <a:pPr lvl="1"/>
            <a:r>
              <a:rPr lang="en-US" sz="2000" dirty="0" smtClean="0"/>
              <a:t>Federal law governing the collection and use of financial information</a:t>
            </a:r>
          </a:p>
          <a:p>
            <a:r>
              <a:rPr lang="en-US" sz="2000" b="1" dirty="0" smtClean="0"/>
              <a:t>Health Insurance Portability and Accountability Act (HIPAA)</a:t>
            </a:r>
          </a:p>
          <a:p>
            <a:pPr lvl="1"/>
            <a:r>
              <a:rPr lang="en-US" sz="2000" dirty="0" smtClean="0"/>
              <a:t>Federal law governing collection and use of medical information 	</a:t>
            </a:r>
            <a:endParaRPr lang="en-US" sz="2000"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40</a:t>
            </a:fld>
            <a:endParaRPr lang="en-US" dirty="0"/>
          </a:p>
        </p:txBody>
      </p:sp>
    </p:spTree>
    <p:extLst>
      <p:ext uri="{BB962C8B-B14F-4D97-AF65-F5344CB8AC3E}">
        <p14:creationId xmlns:p14="http://schemas.microsoft.com/office/powerpoint/2010/main" val="2207441547"/>
      </p:ext>
    </p:extLst>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Issues</a:t>
            </a:r>
            <a:endParaRPr lang="en-US" dirty="0"/>
          </a:p>
        </p:txBody>
      </p:sp>
      <p:sp>
        <p:nvSpPr>
          <p:cNvPr id="3" name="Content Placeholder 2"/>
          <p:cNvSpPr>
            <a:spLocks noGrp="1"/>
          </p:cNvSpPr>
          <p:nvPr>
            <p:ph idx="1"/>
          </p:nvPr>
        </p:nvSpPr>
        <p:spPr>
          <a:xfrm>
            <a:off x="685800" y="1600200"/>
            <a:ext cx="7772400" cy="4114800"/>
          </a:xfrm>
        </p:spPr>
        <p:txBody>
          <a:bodyPr/>
          <a:lstStyle/>
          <a:p>
            <a:r>
              <a:rPr lang="en-US" sz="2000" dirty="0" smtClean="0"/>
              <a:t>Privacy polices cannot be “cookie cutter”</a:t>
            </a:r>
          </a:p>
          <a:p>
            <a:r>
              <a:rPr lang="en-US" sz="2000" dirty="0" smtClean="0"/>
              <a:t>Everything in the policy must be accurate</a:t>
            </a:r>
          </a:p>
          <a:p>
            <a:r>
              <a:rPr lang="en-US" sz="2000" dirty="0" smtClean="0"/>
              <a:t>If a company changes its practices, it must notify everyone in its database of the changes to allow opt-ins</a:t>
            </a:r>
          </a:p>
          <a:p>
            <a:r>
              <a:rPr lang="en-US" sz="2000" dirty="0" smtClean="0"/>
              <a:t>Contributing to a cooperative database is a “sale” of information under California law, which triggers additional requirements for businesses</a:t>
            </a:r>
          </a:p>
          <a:p>
            <a:r>
              <a:rPr lang="en-US" sz="2000" dirty="0" smtClean="0"/>
              <a:t>Collecting heightened personal data, such as health conditions, can trigger heightened responsibilities</a:t>
            </a:r>
          </a:p>
          <a:p>
            <a:r>
              <a:rPr lang="en-US" sz="2000" dirty="0" smtClean="0"/>
              <a:t>Creating consumer profiles for targeted advertising can also trigger heightened responsibilities</a:t>
            </a:r>
          </a:p>
          <a:p>
            <a:r>
              <a:rPr lang="en-US" sz="2000" dirty="0" smtClean="0"/>
              <a:t>Promotions that collect personal data must comply with relevant laws</a:t>
            </a:r>
          </a:p>
          <a:p>
            <a:r>
              <a:rPr lang="en-US" sz="2000" dirty="0" smtClean="0"/>
              <a:t>Many privacy laws (such as CCPA) apply to data collected off-line as well</a:t>
            </a:r>
            <a:endParaRPr lang="en-US" sz="2000"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41</a:t>
            </a:fld>
            <a:endParaRPr lang="en-US" dirty="0"/>
          </a:p>
        </p:txBody>
      </p:sp>
    </p:spTree>
    <p:extLst>
      <p:ext uri="{BB962C8B-B14F-4D97-AF65-F5344CB8AC3E}">
        <p14:creationId xmlns:p14="http://schemas.microsoft.com/office/powerpoint/2010/main" val="3070319590"/>
      </p:ext>
    </p:extLst>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33600"/>
            <a:ext cx="8534400" cy="2286000"/>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b="1" dirty="0" smtClean="0"/>
              <a:t>Questions?</a:t>
            </a:r>
            <a:br>
              <a:rPr lang="en-US" b="1" dirty="0" smtClean="0"/>
            </a:br>
            <a:r>
              <a:rPr lang="en-US" dirty="0" smtClean="0"/>
              <a:t/>
            </a:r>
            <a:br>
              <a:rPr lang="en-US" dirty="0" smtClean="0"/>
            </a:br>
            <a:r>
              <a:rPr lang="en-US" sz="2800" dirty="0" smtClean="0"/>
              <a:t/>
            </a:r>
            <a:br>
              <a:rPr lang="en-US" sz="2800" dirty="0" smtClean="0"/>
            </a:br>
            <a:r>
              <a:rPr lang="en-US" sz="2800" dirty="0"/>
              <a:t/>
            </a:r>
            <a:br>
              <a:rPr lang="en-US" sz="2800" dirty="0"/>
            </a:br>
            <a:r>
              <a:rPr lang="en-US" sz="2800" dirty="0"/>
              <a:t/>
            </a:r>
            <a:br>
              <a:rPr lang="en-US" sz="2800" dirty="0"/>
            </a:br>
            <a:r>
              <a:rPr lang="en-US" dirty="0"/>
              <a:t/>
            </a:r>
            <a:br>
              <a:rPr lang="en-US" dirty="0"/>
            </a:br>
            <a:r>
              <a:rPr lang="en-US" dirty="0" smtClean="0"/>
              <a:t> </a:t>
            </a:r>
            <a:br>
              <a:rPr lang="en-US" dirty="0" smtClean="0"/>
            </a:br>
            <a:endParaRPr lang="en-US"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42</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13790C3-A35C-41DD-925A-816E8C21B57A}" type="slidenum">
              <a:rPr lang="en-US" smtClean="0"/>
              <a:pPr/>
              <a:t>43</a:t>
            </a:fld>
            <a:endParaRPr lang="en-US" dirty="0"/>
          </a:p>
        </p:txBody>
      </p:sp>
      <p:sp>
        <p:nvSpPr>
          <p:cNvPr id="3" name="Arrow: Pentagon 4">
            <a:extLst>
              <a:ext uri="{FF2B5EF4-FFF2-40B4-BE49-F238E27FC236}">
                <a16:creationId xmlns="" xmlns:a16="http://schemas.microsoft.com/office/drawing/2014/main" id="{6E51F087-801D-4853-A985-AF462A24666C}"/>
              </a:ext>
            </a:extLst>
          </p:cNvPr>
          <p:cNvSpPr/>
          <p:nvPr/>
        </p:nvSpPr>
        <p:spPr>
          <a:xfrm rot="5400000">
            <a:off x="-800102" y="1865854"/>
            <a:ext cx="5791200" cy="3276601"/>
          </a:xfrm>
          <a:prstGeom prst="homePlate">
            <a:avLst/>
          </a:prstGeom>
          <a:solidFill>
            <a:srgbClr val="007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85"/>
              </a:solidFill>
            </a:endParaRPr>
          </a:p>
        </p:txBody>
      </p:sp>
      <p:sp>
        <p:nvSpPr>
          <p:cNvPr id="4" name="TextBox 3"/>
          <p:cNvSpPr txBox="1"/>
          <p:nvPr/>
        </p:nvSpPr>
        <p:spPr>
          <a:xfrm>
            <a:off x="457199" y="608554"/>
            <a:ext cx="2971800" cy="2585323"/>
          </a:xfrm>
          <a:prstGeom prst="rect">
            <a:avLst/>
          </a:prstGeom>
          <a:noFill/>
        </p:spPr>
        <p:txBody>
          <a:bodyPr wrap="square" rtlCol="0">
            <a:spAutoFit/>
          </a:bodyPr>
          <a:lstStyle/>
          <a:p>
            <a:pPr>
              <a:lnSpc>
                <a:spcPct val="90000"/>
              </a:lnSpc>
            </a:pPr>
            <a:r>
              <a:rPr lang="en-US" altLang="ko-KR" sz="3200" b="1" dirty="0">
                <a:solidFill>
                  <a:schemeClr val="bg1"/>
                </a:solidFill>
                <a:cs typeface="Arial" pitchFamily="34" charset="0"/>
              </a:rPr>
              <a:t>Olshan </a:t>
            </a:r>
          </a:p>
          <a:p>
            <a:pPr>
              <a:lnSpc>
                <a:spcPct val="90000"/>
              </a:lnSpc>
            </a:pPr>
            <a:r>
              <a:rPr lang="en-US" altLang="ko-KR" sz="3200" b="1" dirty="0">
                <a:solidFill>
                  <a:schemeClr val="bg1"/>
                </a:solidFill>
                <a:cs typeface="Arial" pitchFamily="34" charset="0"/>
              </a:rPr>
              <a:t>Branding </a:t>
            </a:r>
          </a:p>
          <a:p>
            <a:pPr>
              <a:lnSpc>
                <a:spcPct val="90000"/>
              </a:lnSpc>
            </a:pPr>
            <a:r>
              <a:rPr lang="en-US" altLang="ko-KR" sz="3200" b="1" dirty="0" smtClean="0">
                <a:solidFill>
                  <a:schemeClr val="bg1"/>
                </a:solidFill>
                <a:cs typeface="Arial" pitchFamily="34" charset="0"/>
              </a:rPr>
              <a:t>Management &amp;</a:t>
            </a:r>
          </a:p>
          <a:p>
            <a:pPr>
              <a:lnSpc>
                <a:spcPct val="90000"/>
              </a:lnSpc>
            </a:pPr>
            <a:r>
              <a:rPr lang="en-US" altLang="ko-KR" sz="3200" b="1" dirty="0" smtClean="0">
                <a:solidFill>
                  <a:schemeClr val="bg1"/>
                </a:solidFill>
                <a:cs typeface="Arial" pitchFamily="34" charset="0"/>
              </a:rPr>
              <a:t>Protection</a:t>
            </a:r>
          </a:p>
          <a:p>
            <a:pPr>
              <a:lnSpc>
                <a:spcPct val="90000"/>
              </a:lnSpc>
            </a:pPr>
            <a:r>
              <a:rPr lang="en-US" altLang="ko-KR" sz="3200" b="1" dirty="0" smtClean="0">
                <a:solidFill>
                  <a:schemeClr val="bg1"/>
                </a:solidFill>
                <a:cs typeface="Arial" pitchFamily="34" charset="0"/>
              </a:rPr>
              <a:t>Practice </a:t>
            </a:r>
            <a:r>
              <a:rPr lang="en-US" altLang="ko-KR" sz="3200" b="1" dirty="0">
                <a:solidFill>
                  <a:schemeClr val="bg1"/>
                </a:solidFill>
                <a:cs typeface="Arial" pitchFamily="34" charset="0"/>
              </a:rPr>
              <a:t>Group</a:t>
            </a:r>
            <a:endParaRPr lang="ko-KR" altLang="en-US" sz="3200" b="1" dirty="0">
              <a:solidFill>
                <a:schemeClr val="bg1"/>
              </a:solidFill>
              <a:cs typeface="Arial" pitchFamily="34" charset="0"/>
            </a:endParaRPr>
          </a:p>
          <a:p>
            <a:endParaRPr lang="en-US" dirty="0"/>
          </a:p>
        </p:txBody>
      </p:sp>
      <p:sp>
        <p:nvSpPr>
          <p:cNvPr id="5" name="TextBox 4"/>
          <p:cNvSpPr txBox="1"/>
          <p:nvPr/>
        </p:nvSpPr>
        <p:spPr>
          <a:xfrm>
            <a:off x="761996" y="3891167"/>
            <a:ext cx="2971802" cy="1477328"/>
          </a:xfrm>
          <a:prstGeom prst="rect">
            <a:avLst/>
          </a:prstGeom>
          <a:noFill/>
        </p:spPr>
        <p:txBody>
          <a:bodyPr wrap="square" rtlCol="0">
            <a:spAutoFit/>
          </a:bodyPr>
          <a:lstStyle/>
          <a:p>
            <a:r>
              <a:rPr lang="en-US" altLang="ko-KR" dirty="0">
                <a:solidFill>
                  <a:schemeClr val="bg1"/>
                </a:solidFill>
                <a:latin typeface="Calibri" panose="020F0502020204030204" pitchFamily="34" charset="0"/>
                <a:cs typeface="Calibri" panose="020F0502020204030204" pitchFamily="34" charset="0"/>
              </a:rPr>
              <a:t>Olshan </a:t>
            </a:r>
            <a:r>
              <a:rPr lang="en-US" altLang="ko-KR" dirty="0" err="1">
                <a:solidFill>
                  <a:schemeClr val="bg1"/>
                </a:solidFill>
                <a:latin typeface="Calibri" panose="020F0502020204030204" pitchFamily="34" charset="0"/>
                <a:cs typeface="Calibri" panose="020F0502020204030204" pitchFamily="34" charset="0"/>
              </a:rPr>
              <a:t>Frome</a:t>
            </a:r>
            <a:r>
              <a:rPr lang="en-US" altLang="ko-KR" dirty="0">
                <a:solidFill>
                  <a:schemeClr val="bg1"/>
                </a:solidFill>
                <a:latin typeface="Calibri" panose="020F0502020204030204" pitchFamily="34" charset="0"/>
                <a:cs typeface="Calibri" panose="020F0502020204030204" pitchFamily="34" charset="0"/>
              </a:rPr>
              <a:t> </a:t>
            </a:r>
            <a:r>
              <a:rPr lang="en-US" altLang="ko-KR" dirty="0" err="1">
                <a:solidFill>
                  <a:schemeClr val="bg1"/>
                </a:solidFill>
                <a:latin typeface="Calibri" panose="020F0502020204030204" pitchFamily="34" charset="0"/>
                <a:cs typeface="Calibri" panose="020F0502020204030204" pitchFamily="34" charset="0"/>
              </a:rPr>
              <a:t>Wolosky</a:t>
            </a:r>
            <a:r>
              <a:rPr lang="en-US" altLang="ko-KR" dirty="0">
                <a:solidFill>
                  <a:schemeClr val="bg1"/>
                </a:solidFill>
                <a:latin typeface="Calibri" panose="020F0502020204030204" pitchFamily="34" charset="0"/>
                <a:cs typeface="Calibri" panose="020F0502020204030204" pitchFamily="34" charset="0"/>
              </a:rPr>
              <a:t> LLP</a:t>
            </a:r>
          </a:p>
          <a:p>
            <a:r>
              <a:rPr lang="en-US" altLang="ko-KR" dirty="0">
                <a:solidFill>
                  <a:schemeClr val="bg1"/>
                </a:solidFill>
                <a:latin typeface="Calibri" panose="020F0502020204030204" pitchFamily="34" charset="0"/>
                <a:cs typeface="Calibri" panose="020F0502020204030204" pitchFamily="34" charset="0"/>
              </a:rPr>
              <a:t>1325 Avenue of the Americas</a:t>
            </a:r>
          </a:p>
          <a:p>
            <a:r>
              <a:rPr lang="en-US" altLang="ko-KR" dirty="0">
                <a:solidFill>
                  <a:schemeClr val="bg1"/>
                </a:solidFill>
                <a:latin typeface="Calibri" panose="020F0502020204030204" pitchFamily="34" charset="0"/>
                <a:cs typeface="Calibri" panose="020F0502020204030204" pitchFamily="34" charset="0"/>
              </a:rPr>
              <a:t>New York, NY 10019 </a:t>
            </a:r>
          </a:p>
          <a:p>
            <a:r>
              <a:rPr lang="en-US" altLang="ko-KR" dirty="0">
                <a:solidFill>
                  <a:schemeClr val="bg1"/>
                </a:solidFill>
                <a:latin typeface="Calibri" panose="020F0502020204030204" pitchFamily="34" charset="0"/>
                <a:cs typeface="Calibri" panose="020F0502020204030204" pitchFamily="34" charset="0"/>
              </a:rPr>
              <a:t>(212) 451-2300</a:t>
            </a:r>
            <a:endParaRPr lang="ko-KR" altLang="en-US" dirty="0">
              <a:solidFill>
                <a:schemeClr val="bg1"/>
              </a:solidFill>
              <a:latin typeface="Calibri" panose="020F0502020204030204" pitchFamily="34" charset="0"/>
              <a:cs typeface="Calibri" panose="020F0502020204030204" pitchFamily="34" charset="0"/>
            </a:endParaRPr>
          </a:p>
          <a:p>
            <a:endParaRPr lang="en-US" dirty="0"/>
          </a:p>
        </p:txBody>
      </p:sp>
      <p:sp>
        <p:nvSpPr>
          <p:cNvPr id="6" name="TextBox 5"/>
          <p:cNvSpPr txBox="1"/>
          <p:nvPr/>
        </p:nvSpPr>
        <p:spPr>
          <a:xfrm>
            <a:off x="4459220" y="777831"/>
            <a:ext cx="1806761" cy="4832092"/>
          </a:xfrm>
          <a:prstGeom prst="rect">
            <a:avLst/>
          </a:prstGeom>
          <a:noFill/>
        </p:spPr>
        <p:txBody>
          <a:bodyPr wrap="square" rtlCol="0">
            <a:spAutoFit/>
          </a:bodyPr>
          <a:lstStyle/>
          <a:p>
            <a:pPr>
              <a:spcBef>
                <a:spcPct val="0"/>
              </a:spcBef>
            </a:pPr>
            <a:r>
              <a:rPr lang="en-US" altLang="en-US" sz="1100" dirty="0"/>
              <a:t>Andrew B. Lustigman</a:t>
            </a:r>
          </a:p>
          <a:p>
            <a:pPr>
              <a:spcBef>
                <a:spcPct val="0"/>
              </a:spcBef>
            </a:pPr>
            <a:r>
              <a:rPr lang="en-US" altLang="en-US" sz="1100" dirty="0"/>
              <a:t>(212) 451-2258</a:t>
            </a:r>
          </a:p>
          <a:p>
            <a:pPr>
              <a:spcBef>
                <a:spcPct val="0"/>
              </a:spcBef>
            </a:pPr>
            <a:r>
              <a:rPr lang="en-US" altLang="en-US" sz="1100" dirty="0" smtClean="0">
                <a:hlinkClick r:id="rId3"/>
              </a:rPr>
              <a:t>alustigman@olshanlaw.com</a:t>
            </a:r>
            <a:endParaRPr lang="en-US" altLang="en-US" sz="1100" dirty="0" smtClean="0"/>
          </a:p>
          <a:p>
            <a:pPr>
              <a:spcBef>
                <a:spcPct val="0"/>
              </a:spcBef>
            </a:pPr>
            <a:endParaRPr lang="en-US" altLang="en-US" sz="1100" dirty="0"/>
          </a:p>
          <a:p>
            <a:pPr>
              <a:spcBef>
                <a:spcPct val="0"/>
              </a:spcBef>
            </a:pPr>
            <a:endParaRPr lang="en-US" altLang="en-US" sz="1100" dirty="0" smtClean="0"/>
          </a:p>
          <a:p>
            <a:pPr>
              <a:spcBef>
                <a:spcPct val="0"/>
              </a:spcBef>
            </a:pPr>
            <a:endParaRPr lang="en-US" altLang="en-US" sz="1100" dirty="0"/>
          </a:p>
          <a:p>
            <a:pPr>
              <a:spcBef>
                <a:spcPct val="0"/>
              </a:spcBef>
            </a:pPr>
            <a:endParaRPr lang="en-US" altLang="en-US" sz="1100" dirty="0" smtClean="0"/>
          </a:p>
          <a:p>
            <a:pPr>
              <a:spcBef>
                <a:spcPct val="0"/>
              </a:spcBef>
            </a:pPr>
            <a:endParaRPr lang="en-US" altLang="en-US" sz="1100" dirty="0"/>
          </a:p>
          <a:p>
            <a:pPr>
              <a:spcBef>
                <a:spcPct val="0"/>
              </a:spcBef>
            </a:pPr>
            <a:r>
              <a:rPr lang="en-US" altLang="en-US" sz="1100" dirty="0"/>
              <a:t>Mary L. Grieco</a:t>
            </a:r>
          </a:p>
          <a:p>
            <a:pPr>
              <a:spcBef>
                <a:spcPct val="0"/>
              </a:spcBef>
            </a:pPr>
            <a:r>
              <a:rPr lang="en-US" altLang="en-US" sz="1100" dirty="0"/>
              <a:t>(212) 451-2389</a:t>
            </a:r>
          </a:p>
          <a:p>
            <a:pPr>
              <a:spcBef>
                <a:spcPct val="0"/>
              </a:spcBef>
            </a:pPr>
            <a:r>
              <a:rPr lang="en-US" altLang="en-US" sz="1100" dirty="0" smtClean="0">
                <a:hlinkClick r:id="rId4"/>
              </a:rPr>
              <a:t>mgrieco@olshanlaw.com</a:t>
            </a:r>
            <a:endParaRPr lang="en-US" altLang="en-US" sz="1100" dirty="0" smtClean="0"/>
          </a:p>
          <a:p>
            <a:pPr>
              <a:spcBef>
                <a:spcPct val="0"/>
              </a:spcBef>
            </a:pPr>
            <a:endParaRPr lang="en-US" altLang="en-US" sz="1100" dirty="0" smtClean="0"/>
          </a:p>
          <a:p>
            <a:pPr>
              <a:spcBef>
                <a:spcPct val="0"/>
              </a:spcBef>
            </a:pPr>
            <a:endParaRPr lang="en-US" altLang="en-US" sz="1100" dirty="0" smtClean="0"/>
          </a:p>
          <a:p>
            <a:pPr>
              <a:spcBef>
                <a:spcPct val="0"/>
              </a:spcBef>
            </a:pPr>
            <a:endParaRPr lang="en-US" altLang="en-US" sz="1100" dirty="0"/>
          </a:p>
          <a:p>
            <a:pPr>
              <a:spcBef>
                <a:spcPct val="0"/>
              </a:spcBef>
            </a:pPr>
            <a:endParaRPr lang="en-US" altLang="en-US" sz="1100" dirty="0" smtClean="0"/>
          </a:p>
          <a:p>
            <a:pPr>
              <a:spcBef>
                <a:spcPct val="0"/>
              </a:spcBef>
              <a:buClrTx/>
              <a:buSzTx/>
              <a:buFontTx/>
              <a:buNone/>
              <a:defRPr/>
            </a:pPr>
            <a:endParaRPr lang="en-US" altLang="en-US" sz="1100" dirty="0" smtClean="0"/>
          </a:p>
          <a:p>
            <a:pPr>
              <a:spcBef>
                <a:spcPct val="0"/>
              </a:spcBef>
              <a:buClrTx/>
              <a:buSzTx/>
              <a:buFontTx/>
              <a:buNone/>
              <a:defRPr/>
            </a:pPr>
            <a:r>
              <a:rPr lang="en-US" altLang="en-US" sz="1100" dirty="0" smtClean="0"/>
              <a:t>Tamara </a:t>
            </a:r>
            <a:r>
              <a:rPr lang="en-US" altLang="en-US" sz="1100" dirty="0"/>
              <a:t>F. Carmichael</a:t>
            </a:r>
          </a:p>
          <a:p>
            <a:pPr>
              <a:spcBef>
                <a:spcPct val="0"/>
              </a:spcBef>
              <a:buClrTx/>
              <a:buSzTx/>
              <a:buFontTx/>
              <a:buNone/>
              <a:defRPr/>
            </a:pPr>
            <a:r>
              <a:rPr lang="en-US" altLang="en-US" sz="1100" dirty="0"/>
              <a:t>(212) 451-2291</a:t>
            </a:r>
          </a:p>
          <a:p>
            <a:pPr>
              <a:spcBef>
                <a:spcPct val="0"/>
              </a:spcBef>
              <a:buClrTx/>
              <a:buSzTx/>
              <a:buFontTx/>
              <a:buNone/>
              <a:defRPr/>
            </a:pPr>
            <a:r>
              <a:rPr lang="en-US" altLang="en-US" sz="1100" dirty="0" smtClean="0">
                <a:hlinkClick r:id="rId5"/>
              </a:rPr>
              <a:t>tcarmichael@olshanlaw.com</a:t>
            </a:r>
            <a:endParaRPr lang="en-US" altLang="en-US" sz="1100" dirty="0" smtClean="0"/>
          </a:p>
          <a:p>
            <a:pPr>
              <a:spcBef>
                <a:spcPct val="0"/>
              </a:spcBef>
              <a:buClrTx/>
              <a:buSzTx/>
              <a:buFontTx/>
              <a:buNone/>
              <a:defRPr/>
            </a:pPr>
            <a:endParaRPr lang="en-US" altLang="en-US" sz="1100" dirty="0"/>
          </a:p>
          <a:p>
            <a:pPr>
              <a:spcBef>
                <a:spcPct val="0"/>
              </a:spcBef>
            </a:pPr>
            <a:endParaRPr lang="en-US" altLang="en-US" sz="1100" dirty="0"/>
          </a:p>
          <a:p>
            <a:endParaRPr lang="en-US" sz="1100" dirty="0" smtClean="0"/>
          </a:p>
          <a:p>
            <a:endParaRPr lang="en-US" sz="1100" dirty="0" smtClean="0"/>
          </a:p>
          <a:p>
            <a:pPr>
              <a:spcBef>
                <a:spcPct val="0"/>
              </a:spcBef>
              <a:buClrTx/>
              <a:buSzTx/>
              <a:buFontTx/>
              <a:buNone/>
            </a:pPr>
            <a:endParaRPr lang="en-US" altLang="en-US" sz="1100" dirty="0" smtClean="0"/>
          </a:p>
          <a:p>
            <a:pPr>
              <a:spcBef>
                <a:spcPct val="0"/>
              </a:spcBef>
              <a:buClrTx/>
              <a:buSzTx/>
              <a:buFontTx/>
              <a:buNone/>
            </a:pPr>
            <a:r>
              <a:rPr lang="en-US" altLang="en-US" sz="1100" dirty="0" smtClean="0"/>
              <a:t>Morgan </a:t>
            </a:r>
            <a:r>
              <a:rPr lang="en-US" altLang="en-US" sz="1100" dirty="0"/>
              <a:t>E. Spina </a:t>
            </a:r>
          </a:p>
          <a:p>
            <a:pPr>
              <a:spcBef>
                <a:spcPct val="0"/>
              </a:spcBef>
              <a:buClrTx/>
              <a:buSzTx/>
              <a:buFontTx/>
              <a:buNone/>
            </a:pPr>
            <a:r>
              <a:rPr lang="en-US" altLang="en-US" sz="1100" dirty="0"/>
              <a:t>(212) 451-2343</a:t>
            </a:r>
          </a:p>
          <a:p>
            <a:pPr>
              <a:spcBef>
                <a:spcPct val="0"/>
              </a:spcBef>
              <a:buClrTx/>
              <a:buSzTx/>
              <a:buFontTx/>
              <a:buNone/>
            </a:pPr>
            <a:r>
              <a:rPr lang="en-US" altLang="en-US" sz="1100" dirty="0" smtClean="0">
                <a:hlinkClick r:id="rId6"/>
              </a:rPr>
              <a:t>mspina@olshanlaw.com</a:t>
            </a:r>
            <a:endParaRPr lang="en-US" altLang="en-US" sz="1100" dirty="0" smtClean="0"/>
          </a:p>
          <a:p>
            <a:pPr>
              <a:spcBef>
                <a:spcPct val="0"/>
              </a:spcBef>
              <a:buClrTx/>
              <a:buSzTx/>
              <a:buFontTx/>
              <a:buNone/>
            </a:pPr>
            <a:endParaRPr lang="en-US" altLang="en-US" sz="1100" dirty="0"/>
          </a:p>
        </p:txBody>
      </p:sp>
      <p:pic>
        <p:nvPicPr>
          <p:cNvPr id="17" name="Picture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9996" y="777831"/>
            <a:ext cx="649224" cy="6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p:cNvPicPr>
          <p:nvPr/>
        </p:nvPicPr>
        <p:blipFill>
          <a:blip r:embed="rId8"/>
          <a:stretch>
            <a:fillRect/>
          </a:stretch>
        </p:blipFill>
        <p:spPr>
          <a:xfrm>
            <a:off x="3809996" y="2133600"/>
            <a:ext cx="649224" cy="649224"/>
          </a:xfrm>
          <a:prstGeom prst="rect">
            <a:avLst/>
          </a:prstGeom>
        </p:spPr>
      </p:pic>
      <p:pic>
        <p:nvPicPr>
          <p:cNvPr id="20" name="Picture 1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1897" y="4719208"/>
            <a:ext cx="649224" cy="649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032439" y="777831"/>
            <a:ext cx="1806761" cy="2462213"/>
          </a:xfrm>
          <a:prstGeom prst="rect">
            <a:avLst/>
          </a:prstGeom>
          <a:noFill/>
        </p:spPr>
        <p:txBody>
          <a:bodyPr wrap="square" rtlCol="0">
            <a:spAutoFit/>
          </a:bodyPr>
          <a:lstStyle/>
          <a:p>
            <a:pPr>
              <a:spcBef>
                <a:spcPct val="0"/>
              </a:spcBef>
            </a:pPr>
            <a:endParaRPr lang="en-US" altLang="en-US" sz="1100" dirty="0" smtClean="0"/>
          </a:p>
          <a:p>
            <a:pPr>
              <a:spcBef>
                <a:spcPct val="0"/>
              </a:spcBef>
            </a:pPr>
            <a:endParaRPr lang="en-US" altLang="en-US" sz="1100" dirty="0"/>
          </a:p>
          <a:p>
            <a:pPr>
              <a:spcBef>
                <a:spcPct val="0"/>
              </a:spcBef>
            </a:pPr>
            <a:endParaRPr lang="en-US" altLang="en-US" sz="1100" dirty="0" smtClean="0"/>
          </a:p>
          <a:p>
            <a:pPr>
              <a:spcBef>
                <a:spcPct val="0"/>
              </a:spcBef>
            </a:pPr>
            <a:endParaRPr lang="en-US" altLang="en-US" sz="1100" dirty="0"/>
          </a:p>
          <a:p>
            <a:pPr>
              <a:spcBef>
                <a:spcPct val="0"/>
              </a:spcBef>
            </a:pPr>
            <a:r>
              <a:rPr lang="en-US" altLang="en-US" sz="1100" dirty="0" smtClean="0"/>
              <a:t>Scott </a:t>
            </a:r>
            <a:r>
              <a:rPr lang="en-US" altLang="en-US" sz="1100" dirty="0"/>
              <a:t>Shaffer</a:t>
            </a:r>
          </a:p>
          <a:p>
            <a:pPr>
              <a:spcBef>
                <a:spcPct val="0"/>
              </a:spcBef>
            </a:pPr>
            <a:r>
              <a:rPr lang="en-US" altLang="en-US" sz="1100" dirty="0"/>
              <a:t>(212) 451-2302</a:t>
            </a:r>
          </a:p>
          <a:p>
            <a:pPr>
              <a:spcBef>
                <a:spcPct val="0"/>
              </a:spcBef>
            </a:pPr>
            <a:r>
              <a:rPr lang="en-US" altLang="en-US" sz="1100" dirty="0" smtClean="0">
                <a:hlinkClick r:id="rId10"/>
              </a:rPr>
              <a:t>sshaffer@olshanlaw.com</a:t>
            </a:r>
            <a:endParaRPr lang="en-US" altLang="en-US" sz="1100" dirty="0" smtClean="0"/>
          </a:p>
          <a:p>
            <a:pPr>
              <a:spcBef>
                <a:spcPct val="0"/>
              </a:spcBef>
            </a:pPr>
            <a:endParaRPr lang="en-US" altLang="en-US" sz="1100" dirty="0"/>
          </a:p>
          <a:p>
            <a:pPr>
              <a:spcBef>
                <a:spcPct val="0"/>
              </a:spcBef>
            </a:pPr>
            <a:endParaRPr lang="en-US" altLang="en-US" sz="1100" dirty="0" smtClean="0"/>
          </a:p>
          <a:p>
            <a:pPr>
              <a:spcBef>
                <a:spcPct val="0"/>
              </a:spcBef>
            </a:pPr>
            <a:endParaRPr lang="en-US" altLang="en-US" sz="1100" dirty="0"/>
          </a:p>
          <a:p>
            <a:pPr>
              <a:spcBef>
                <a:spcPct val="0"/>
              </a:spcBef>
            </a:pPr>
            <a:endParaRPr lang="en-US" altLang="en-US" sz="1100" dirty="0" smtClean="0"/>
          </a:p>
          <a:p>
            <a:pPr>
              <a:spcBef>
                <a:spcPct val="0"/>
              </a:spcBef>
            </a:pPr>
            <a:endParaRPr lang="en-US" altLang="en-US" sz="1100" dirty="0"/>
          </a:p>
          <a:p>
            <a:pPr>
              <a:spcBef>
                <a:spcPct val="0"/>
              </a:spcBef>
            </a:pPr>
            <a:endParaRPr lang="en-US" altLang="en-US" sz="1100" dirty="0"/>
          </a:p>
          <a:p>
            <a:pPr>
              <a:spcBef>
                <a:spcPct val="0"/>
              </a:spcBef>
            </a:pPr>
            <a:endParaRPr lang="en-US" altLang="en-US" sz="1100" dirty="0"/>
          </a:p>
        </p:txBody>
      </p:sp>
      <p:pic>
        <p:nvPicPr>
          <p:cNvPr id="23" name="Picture 2" descr="I:\10 Marketing Stuff\Working Files re Content on Digital Brochures\Shaffer.jpeg"/>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9093" y="1427056"/>
            <a:ext cx="646112" cy="649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89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17805"/>
            <a:ext cx="9144000" cy="1143000"/>
          </a:xfrm>
        </p:spPr>
        <p:txBody>
          <a:bodyPr/>
          <a:lstStyle/>
          <a:p>
            <a:r>
              <a:rPr lang="en-US" dirty="0" smtClean="0"/>
              <a:t>General Regulatory Standards</a:t>
            </a:r>
            <a:endParaRPr lang="en-US" dirty="0"/>
          </a:p>
        </p:txBody>
      </p:sp>
      <p:sp>
        <p:nvSpPr>
          <p:cNvPr id="3" name="Content Placeholder 2"/>
          <p:cNvSpPr>
            <a:spLocks noGrp="1"/>
          </p:cNvSpPr>
          <p:nvPr>
            <p:ph idx="1"/>
          </p:nvPr>
        </p:nvSpPr>
        <p:spPr>
          <a:xfrm>
            <a:off x="685800" y="1825636"/>
            <a:ext cx="7772400" cy="5032364"/>
          </a:xfrm>
        </p:spPr>
        <p:txBody>
          <a:bodyPr/>
          <a:lstStyle/>
          <a:p>
            <a:r>
              <a:rPr lang="en-US" sz="2400" dirty="0" smtClean="0"/>
              <a:t>Claims need to be truthful, not misleading, and substantiated</a:t>
            </a:r>
          </a:p>
          <a:p>
            <a:r>
              <a:rPr lang="en-US" sz="2400" dirty="0" smtClean="0"/>
              <a:t>Marketing techniques that could cause consumer injury are similarly unlawful</a:t>
            </a:r>
          </a:p>
          <a:p>
            <a:r>
              <a:rPr lang="en-US" sz="2400" dirty="0" smtClean="0"/>
              <a:t>Generally judged from a reasonable consumer perspective, unless particular group (i.e., seniors) is a target audience</a:t>
            </a:r>
          </a:p>
          <a:p>
            <a:r>
              <a:rPr lang="en-US" sz="2400" dirty="0" smtClean="0"/>
              <a:t>Cannot claim products prevent any specific disease without having gone through FDA approval process</a:t>
            </a:r>
          </a:p>
          <a:p>
            <a:r>
              <a:rPr lang="en-US" sz="2400" dirty="0" smtClean="0"/>
              <a:t>Heightened scrutiny of COVID-related claims</a:t>
            </a:r>
          </a:p>
        </p:txBody>
      </p:sp>
      <p:sp>
        <p:nvSpPr>
          <p:cNvPr id="4" name="Slide Number Placeholder 3"/>
          <p:cNvSpPr>
            <a:spLocks noGrp="1"/>
          </p:cNvSpPr>
          <p:nvPr>
            <p:ph type="sldNum" sz="quarter" idx="11"/>
          </p:nvPr>
        </p:nvSpPr>
        <p:spPr/>
        <p:txBody>
          <a:bodyPr/>
          <a:lstStyle/>
          <a:p>
            <a:fld id="{313790C3-A35C-41DD-925A-816E8C21B57A}" type="slidenum">
              <a:rPr lang="en-US" smtClean="0"/>
              <a:pPr/>
              <a:t>5</a:t>
            </a:fld>
            <a:endParaRPr lang="en-US" dirty="0"/>
          </a:p>
        </p:txBody>
      </p:sp>
    </p:spTree>
    <p:extLst>
      <p:ext uri="{BB962C8B-B14F-4D97-AF65-F5344CB8AC3E}">
        <p14:creationId xmlns:p14="http://schemas.microsoft.com/office/powerpoint/2010/main" val="3188916781"/>
      </p:ext>
    </p:extLst>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1219200"/>
            <a:ext cx="7105650" cy="3838575"/>
          </a:xfrm>
          <a:prstGeom prst="rect">
            <a:avLst/>
          </a:prstGeom>
        </p:spPr>
      </p:pic>
    </p:spTree>
    <p:extLst>
      <p:ext uri="{BB962C8B-B14F-4D97-AF65-F5344CB8AC3E}">
        <p14:creationId xmlns:p14="http://schemas.microsoft.com/office/powerpoint/2010/main" val="559548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r>
              <a:rPr lang="en-US" dirty="0"/>
              <a:t>FDA/FTC COVID-19 Warning Letters</a:t>
            </a:r>
          </a:p>
        </p:txBody>
      </p:sp>
      <p:sp>
        <p:nvSpPr>
          <p:cNvPr id="3" name="Content Placeholder 2"/>
          <p:cNvSpPr>
            <a:spLocks noGrp="1"/>
          </p:cNvSpPr>
          <p:nvPr>
            <p:ph idx="1"/>
          </p:nvPr>
        </p:nvSpPr>
        <p:spPr>
          <a:xfrm>
            <a:off x="685800" y="1676400"/>
            <a:ext cx="7772400" cy="5032364"/>
          </a:xfrm>
        </p:spPr>
        <p:txBody>
          <a:bodyPr/>
          <a:lstStyle/>
          <a:p>
            <a:r>
              <a:rPr lang="en-US" sz="2400" dirty="0" smtClean="0"/>
              <a:t>Since the outbreak, the FTC and FDA have issued approximately 300 Warning Letters to businesses making unapproved COVID-related claims</a:t>
            </a:r>
          </a:p>
          <a:p>
            <a:r>
              <a:rPr lang="en-US" sz="2400" dirty="0" smtClean="0"/>
              <a:t>Purpose is </a:t>
            </a:r>
            <a:r>
              <a:rPr lang="en-US" sz="2400" dirty="0"/>
              <a:t>to warn companies that their conduct is likely </a:t>
            </a:r>
            <a:r>
              <a:rPr lang="en-US" sz="2400" dirty="0" smtClean="0"/>
              <a:t>unlawful </a:t>
            </a:r>
            <a:r>
              <a:rPr lang="en-US" sz="2400" dirty="0"/>
              <a:t>and that they can face serious legal consequences, such as a federal lawsuit, if they do not immediately </a:t>
            </a:r>
            <a:r>
              <a:rPr lang="en-US" sz="2400" dirty="0" smtClean="0"/>
              <a:t>stop (i.e., within 48 hrs)</a:t>
            </a:r>
            <a:endParaRPr lang="en-US" sz="2400" dirty="0"/>
          </a:p>
          <a:p>
            <a:r>
              <a:rPr lang="en-US" sz="2400" dirty="0" smtClean="0"/>
              <a:t>FTC recently obtained a TRO against a marketer that failed to sufficient comply with the spirit of a COVID-related Warning Letter</a:t>
            </a:r>
          </a:p>
          <a:p>
            <a:r>
              <a:rPr lang="en-US" sz="2400" dirty="0" smtClean="0"/>
              <a:t>Not a precondition to FTC/FDA filing lawsuit</a:t>
            </a:r>
          </a:p>
        </p:txBody>
      </p:sp>
      <p:sp>
        <p:nvSpPr>
          <p:cNvPr id="4" name="Slide Number Placeholder 3"/>
          <p:cNvSpPr>
            <a:spLocks noGrp="1"/>
          </p:cNvSpPr>
          <p:nvPr>
            <p:ph type="sldNum" sz="quarter" idx="11"/>
          </p:nvPr>
        </p:nvSpPr>
        <p:spPr/>
        <p:txBody>
          <a:bodyPr/>
          <a:lstStyle/>
          <a:p>
            <a:fld id="{313790C3-A35C-41DD-925A-816E8C21B57A}" type="slidenum">
              <a:rPr lang="en-US" smtClean="0"/>
              <a:pPr/>
              <a:t>7</a:t>
            </a:fld>
            <a:endParaRPr lang="en-US" dirty="0"/>
          </a:p>
        </p:txBody>
      </p:sp>
    </p:spTree>
    <p:extLst>
      <p:ext uri="{BB962C8B-B14F-4D97-AF65-F5344CB8AC3E}">
        <p14:creationId xmlns:p14="http://schemas.microsoft.com/office/powerpoint/2010/main" val="2784479166"/>
      </p:ext>
    </p:extLst>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dirty="0"/>
              <a:t>FDA/FTC COVID-19 Warning Letters</a:t>
            </a:r>
          </a:p>
        </p:txBody>
      </p:sp>
      <p:sp>
        <p:nvSpPr>
          <p:cNvPr id="3" name="Content Placeholder 2"/>
          <p:cNvSpPr>
            <a:spLocks noGrp="1"/>
          </p:cNvSpPr>
          <p:nvPr>
            <p:ph idx="1"/>
          </p:nvPr>
        </p:nvSpPr>
        <p:spPr>
          <a:xfrm>
            <a:off x="685800" y="1676400"/>
            <a:ext cx="7772400" cy="5410200"/>
          </a:xfrm>
        </p:spPr>
        <p:txBody>
          <a:bodyPr/>
          <a:lstStyle/>
          <a:p>
            <a:r>
              <a:rPr lang="en-US" sz="2400" dirty="0" smtClean="0"/>
              <a:t>Typical challenged claims are disease prevention:</a:t>
            </a:r>
          </a:p>
          <a:p>
            <a:pPr lvl="1"/>
            <a:r>
              <a:rPr lang="en-US" dirty="0"/>
              <a:t>Product prevents corona viruses and other viral infections </a:t>
            </a:r>
          </a:p>
          <a:p>
            <a:pPr lvl="1"/>
            <a:r>
              <a:rPr lang="en-US" dirty="0"/>
              <a:t>formulations are preventative for </a:t>
            </a:r>
            <a:r>
              <a:rPr lang="en-US" dirty="0" smtClean="0"/>
              <a:t>COVID or other viruses</a:t>
            </a:r>
          </a:p>
          <a:p>
            <a:pPr lvl="1"/>
            <a:r>
              <a:rPr lang="en-US" dirty="0" smtClean="0"/>
              <a:t>Immune boosting to ward off COVID</a:t>
            </a:r>
            <a:endParaRPr lang="en-US" dirty="0"/>
          </a:p>
          <a:p>
            <a:r>
              <a:rPr lang="en-US" sz="2400" dirty="0" smtClean="0"/>
              <a:t>Other challenged claims are much broader:</a:t>
            </a:r>
          </a:p>
          <a:p>
            <a:pPr lvl="1"/>
            <a:r>
              <a:rPr lang="en-US" dirty="0" smtClean="0"/>
              <a:t>“In </a:t>
            </a:r>
            <a:r>
              <a:rPr lang="en-US" dirty="0"/>
              <a:t>light of all the 24/7 news stories about the COVID19 situation, I wanted to share the most effective strategies that I personally recommend and use to support and enhance my immune </a:t>
            </a:r>
            <a:r>
              <a:rPr lang="en-US" dirty="0" smtClean="0"/>
              <a:t>system</a:t>
            </a:r>
          </a:p>
          <a:p>
            <a:pPr lvl="1"/>
            <a:endParaRPr lang="en-US" sz="1400" dirty="0" smtClean="0"/>
          </a:p>
          <a:p>
            <a:pPr marL="457200" lvl="1" indent="0">
              <a:buNone/>
            </a:pPr>
            <a:endParaRPr lang="en-US" sz="1400"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8</a:t>
            </a:fld>
            <a:endParaRPr lang="en-US" dirty="0"/>
          </a:p>
        </p:txBody>
      </p:sp>
    </p:spTree>
    <p:extLst>
      <p:ext uri="{BB962C8B-B14F-4D97-AF65-F5344CB8AC3E}">
        <p14:creationId xmlns:p14="http://schemas.microsoft.com/office/powerpoint/2010/main" val="2058933420"/>
      </p:ext>
    </p:extLst>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dirty="0"/>
              <a:t>FDA/FTC COVID-19 Warning Letters</a:t>
            </a:r>
          </a:p>
        </p:txBody>
      </p:sp>
      <p:sp>
        <p:nvSpPr>
          <p:cNvPr id="3" name="Content Placeholder 2"/>
          <p:cNvSpPr>
            <a:spLocks noGrp="1"/>
          </p:cNvSpPr>
          <p:nvPr>
            <p:ph idx="1"/>
          </p:nvPr>
        </p:nvSpPr>
        <p:spPr>
          <a:xfrm>
            <a:off x="685800" y="1600200"/>
            <a:ext cx="7772400" cy="4114800"/>
          </a:xfrm>
        </p:spPr>
        <p:txBody>
          <a:bodyPr/>
          <a:lstStyle/>
          <a:p>
            <a:r>
              <a:rPr lang="en-US" dirty="0" smtClean="0"/>
              <a:t>Social media posts and hashtags can be considered COVID claims when used to promote a product:</a:t>
            </a:r>
          </a:p>
          <a:p>
            <a:pPr lvl="1"/>
            <a:r>
              <a:rPr lang="en-US" dirty="0" smtClean="0"/>
              <a:t>“Ideal </a:t>
            </a:r>
            <a:r>
              <a:rPr lang="en-US" dirty="0"/>
              <a:t>for everyday use </a:t>
            </a:r>
            <a:r>
              <a:rPr lang="en-US" dirty="0" smtClean="0"/>
              <a:t>but especially </a:t>
            </a:r>
            <a:r>
              <a:rPr lang="en-US" dirty="0"/>
              <a:t>during this pandemic. Keep your immune system strong! Elderberry syrup </a:t>
            </a:r>
            <a:r>
              <a:rPr lang="en-US" dirty="0" smtClean="0"/>
              <a:t>has been </a:t>
            </a:r>
            <a:r>
              <a:rPr lang="en-US" dirty="0"/>
              <a:t>known to: -boost the immune system…#covid19 #</a:t>
            </a:r>
            <a:r>
              <a:rPr lang="en-US" dirty="0" smtClean="0"/>
              <a:t>corona”</a:t>
            </a:r>
          </a:p>
          <a:p>
            <a:pPr lvl="1"/>
            <a:r>
              <a:rPr lang="en-US" dirty="0" smtClean="0"/>
              <a:t>“Elderberry syrup </a:t>
            </a:r>
            <a:r>
              <a:rPr lang="en-US" dirty="0"/>
              <a:t>has been known to: </a:t>
            </a:r>
            <a:r>
              <a:rPr lang="en-US" dirty="0" smtClean="0"/>
              <a:t>boost </a:t>
            </a:r>
            <a:r>
              <a:rPr lang="en-US" dirty="0"/>
              <a:t>the immune system…#corona…#</a:t>
            </a:r>
            <a:r>
              <a:rPr lang="en-US" dirty="0" smtClean="0"/>
              <a:t>coronakiller”</a:t>
            </a:r>
          </a:p>
          <a:p>
            <a:pPr marL="457200" lvl="1" indent="0">
              <a:buNone/>
            </a:pPr>
            <a:endParaRPr lang="en-US" dirty="0" smtClean="0"/>
          </a:p>
          <a:p>
            <a:pPr marL="457200" lvl="1" indent="0">
              <a:buNone/>
            </a:pPr>
            <a:r>
              <a:rPr lang="en-US" dirty="0" smtClean="0"/>
              <a:t>NsideOut </a:t>
            </a:r>
            <a:r>
              <a:rPr lang="en-US" dirty="0"/>
              <a:t>Health July 7, 2020 Warning Letter</a:t>
            </a:r>
          </a:p>
          <a:p>
            <a:pPr marL="457200" lvl="1" indent="0">
              <a:buNone/>
            </a:pPr>
            <a:endParaRPr lang="en-US" dirty="0"/>
          </a:p>
          <a:p>
            <a:pPr lvl="1"/>
            <a:endParaRPr lang="en-US" dirty="0" smtClean="0"/>
          </a:p>
          <a:p>
            <a:pPr lvl="1"/>
            <a:endParaRPr lang="en-US" dirty="0" smtClean="0"/>
          </a:p>
          <a:p>
            <a:pPr marL="457200" lvl="1" indent="0">
              <a:buNone/>
            </a:pPr>
            <a:endParaRPr lang="en-US" dirty="0"/>
          </a:p>
        </p:txBody>
      </p:sp>
      <p:sp>
        <p:nvSpPr>
          <p:cNvPr id="4" name="Slide Number Placeholder 3"/>
          <p:cNvSpPr>
            <a:spLocks noGrp="1"/>
          </p:cNvSpPr>
          <p:nvPr>
            <p:ph type="sldNum" sz="quarter" idx="11"/>
          </p:nvPr>
        </p:nvSpPr>
        <p:spPr/>
        <p:txBody>
          <a:bodyPr/>
          <a:lstStyle/>
          <a:p>
            <a:fld id="{313790C3-A35C-41DD-925A-816E8C21B57A}" type="slidenum">
              <a:rPr lang="en-US" smtClean="0"/>
              <a:pPr/>
              <a:t>9</a:t>
            </a:fld>
            <a:endParaRPr lang="en-US" dirty="0"/>
          </a:p>
        </p:txBody>
      </p:sp>
    </p:spTree>
    <p:extLst>
      <p:ext uri="{BB962C8B-B14F-4D97-AF65-F5344CB8AC3E}">
        <p14:creationId xmlns:p14="http://schemas.microsoft.com/office/powerpoint/2010/main" val="2974418115"/>
      </p:ext>
    </p:extLst>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lshan Theme">
  <a:themeElements>
    <a:clrScheme name="OGFRW">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1861</Words>
  <Application>Microsoft Office PowerPoint</Application>
  <PresentationFormat>On-screen Show (4:3)</PresentationFormat>
  <Paragraphs>296</Paragraphs>
  <Slides>43</Slides>
  <Notes>43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Calibri Light</vt:lpstr>
      <vt:lpstr>Times New Roman</vt:lpstr>
      <vt:lpstr>Olshan Theme</vt:lpstr>
      <vt:lpstr>Custom Design</vt:lpstr>
      <vt:lpstr>Marketing in the COVID-19 ERA</vt:lpstr>
      <vt:lpstr>PowerPoint Presentation</vt:lpstr>
      <vt:lpstr>Hypothetical </vt:lpstr>
      <vt:lpstr>COVID-RELATED PRODUCTS AND CLAIMS</vt:lpstr>
      <vt:lpstr>General Regulatory Standards</vt:lpstr>
      <vt:lpstr>PowerPoint Presentation</vt:lpstr>
      <vt:lpstr>FDA/FTC COVID-19 Warning Letters</vt:lpstr>
      <vt:lpstr>FDA/FTC COVID-19 Warning Letters</vt:lpstr>
      <vt:lpstr>FDA/FTC COVID-19 Warning Letters</vt:lpstr>
      <vt:lpstr>Health Claims Trigger Potential Regulatory Pathway Compliance </vt:lpstr>
      <vt:lpstr>Masks Regulatory Pathway</vt:lpstr>
      <vt:lpstr>Industry Enforcement </vt:lpstr>
      <vt:lpstr>General purpose disinfectants</vt:lpstr>
      <vt:lpstr>Hand Sanitizers and Body Wipes</vt:lpstr>
      <vt:lpstr>E-COMMERCE  CONSIDERATIONS</vt:lpstr>
      <vt:lpstr>Dark Patterns</vt:lpstr>
      <vt:lpstr>Dark Patterns</vt:lpstr>
      <vt:lpstr>Dark Patterns</vt:lpstr>
      <vt:lpstr>Free Trial Offers</vt:lpstr>
      <vt:lpstr>PowerPoint Presentation</vt:lpstr>
      <vt:lpstr>Automatic Renewal Issues</vt:lpstr>
      <vt:lpstr>PowerPoint Presentation</vt:lpstr>
      <vt:lpstr>Breaking news: new auto-renewal law in New York</vt:lpstr>
      <vt:lpstr>E-Commerce Governed by FTC Mail, Internet or Telephone Order Merchandise Rule </vt:lpstr>
      <vt:lpstr>Zaappaaz Lawsuit</vt:lpstr>
      <vt:lpstr>Takeaways</vt:lpstr>
      <vt:lpstr>SOCIAL MEDIA</vt:lpstr>
      <vt:lpstr>Lawful and Supported Representations</vt:lpstr>
      <vt:lpstr>How Do you Disclose a Material Connection  Between the Advertiser and the Influencer?</vt:lpstr>
      <vt:lpstr>FTC Enforcement Policy and Guidelines</vt:lpstr>
      <vt:lpstr>Key Points About Endorsements </vt:lpstr>
      <vt:lpstr>PowerPoint Presentation</vt:lpstr>
      <vt:lpstr>PowerPoint Presentation</vt:lpstr>
      <vt:lpstr>PowerPoint Presentation</vt:lpstr>
      <vt:lpstr>PowerPoint Presentation</vt:lpstr>
      <vt:lpstr>Social Media Takeaways</vt:lpstr>
      <vt:lpstr>PRIVACY CONSIDERATIONS</vt:lpstr>
      <vt:lpstr>Data Collection and Use </vt:lpstr>
      <vt:lpstr>Best Practices</vt:lpstr>
      <vt:lpstr>Relevant Laws</vt:lpstr>
      <vt:lpstr>Hypothetical Issues</vt:lpstr>
      <vt:lpstr>    Questions?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